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mp4" ContentType="video/mp4"/>
  <Default Extension="vml" ContentType="application/vnd.openxmlformats-officedocument.vmlDrawing"/>
  <Default Extension="mov" ContentType="video/quicktime"/>
  <Default Extension="xls" ContentType="application/vnd.ms-exce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5"/>
  </p:notesMasterIdLst>
  <p:sldIdLst>
    <p:sldId id="257" r:id="rId2"/>
    <p:sldId id="336" r:id="rId3"/>
    <p:sldId id="335" r:id="rId4"/>
    <p:sldId id="258" r:id="rId5"/>
    <p:sldId id="325" r:id="rId6"/>
    <p:sldId id="259" r:id="rId7"/>
    <p:sldId id="268" r:id="rId8"/>
    <p:sldId id="269" r:id="rId9"/>
    <p:sldId id="270" r:id="rId10"/>
    <p:sldId id="271" r:id="rId11"/>
    <p:sldId id="272" r:id="rId12"/>
    <p:sldId id="340" r:id="rId13"/>
    <p:sldId id="344" r:id="rId14"/>
    <p:sldId id="342" r:id="rId15"/>
    <p:sldId id="343" r:id="rId16"/>
    <p:sldId id="345" r:id="rId17"/>
    <p:sldId id="346" r:id="rId18"/>
    <p:sldId id="273" r:id="rId19"/>
    <p:sldId id="274" r:id="rId20"/>
    <p:sldId id="275" r:id="rId21"/>
    <p:sldId id="276" r:id="rId22"/>
    <p:sldId id="338" r:id="rId23"/>
    <p:sldId id="278" r:id="rId24"/>
    <p:sldId id="279" r:id="rId25"/>
    <p:sldId id="280" r:id="rId26"/>
    <p:sldId id="281" r:id="rId27"/>
    <p:sldId id="311" r:id="rId28"/>
    <p:sldId id="326" r:id="rId29"/>
    <p:sldId id="327" r:id="rId30"/>
    <p:sldId id="328" r:id="rId31"/>
    <p:sldId id="329" r:id="rId32"/>
    <p:sldId id="330" r:id="rId33"/>
    <p:sldId id="331" r:id="rId34"/>
    <p:sldId id="332" r:id="rId35"/>
    <p:sldId id="323" r:id="rId36"/>
    <p:sldId id="294" r:id="rId37"/>
    <p:sldId id="347" r:id="rId38"/>
    <p:sldId id="296" r:id="rId39"/>
    <p:sldId id="297" r:id="rId40"/>
    <p:sldId id="265" r:id="rId41"/>
    <p:sldId id="263" r:id="rId42"/>
    <p:sldId id="334" r:id="rId43"/>
    <p:sldId id="321" r:id="rId44"/>
    <p:sldId id="266" r:id="rId45"/>
    <p:sldId id="310" r:id="rId46"/>
    <p:sldId id="309" r:id="rId47"/>
    <p:sldId id="316" r:id="rId48"/>
    <p:sldId id="315" r:id="rId49"/>
    <p:sldId id="317" r:id="rId50"/>
    <p:sldId id="304" r:id="rId51"/>
    <p:sldId id="306" r:id="rId52"/>
    <p:sldId id="307" r:id="rId53"/>
    <p:sldId id="324" r:id="rId54"/>
    <p:sldId id="308" r:id="rId55"/>
    <p:sldId id="318" r:id="rId56"/>
    <p:sldId id="302" r:id="rId57"/>
    <p:sldId id="298" r:id="rId58"/>
    <p:sldId id="261" r:id="rId59"/>
    <p:sldId id="320" r:id="rId60"/>
    <p:sldId id="262" r:id="rId61"/>
    <p:sldId id="314" r:id="rId62"/>
    <p:sldId id="282" r:id="rId63"/>
    <p:sldId id="319" r:id="rId64"/>
    <p:sldId id="301" r:id="rId65"/>
    <p:sldId id="322" r:id="rId66"/>
    <p:sldId id="286" r:id="rId67"/>
    <p:sldId id="291" r:id="rId68"/>
    <p:sldId id="292" r:id="rId69"/>
    <p:sldId id="293" r:id="rId70"/>
    <p:sldId id="312" r:id="rId71"/>
    <p:sldId id="313" r:id="rId72"/>
    <p:sldId id="290" r:id="rId73"/>
    <p:sldId id="333" r:id="rId7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53" autoAdjust="0"/>
    <p:restoredTop sz="94682"/>
  </p:normalViewPr>
  <p:slideViewPr>
    <p:cSldViewPr snapToGrid="0" snapToObjects="1">
      <p:cViewPr>
        <p:scale>
          <a:sx n="75" d="100"/>
          <a:sy n="75" d="100"/>
        </p:scale>
        <p:origin x="1560" y="1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6222B-84E8-F244-9A93-63F958AC47D9}" type="datetimeFigureOut">
              <a:rPr lang="en-US" smtClean="0"/>
              <a:pPr/>
              <a:t>1/24/18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CB761-BCD0-F14A-BE7D-F91127CE6A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18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003A0BB-0EFF-1941-8461-424D8E0B5911}" type="slidenum">
              <a:rPr lang="en-US"/>
              <a:pPr/>
              <a:t>7</a:t>
            </a:fld>
            <a:endParaRPr lang="en-US"/>
          </a:p>
        </p:txBody>
      </p:sp>
      <p:sp>
        <p:nvSpPr>
          <p:cNvPr id="20483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rPr>
              <a:t>http://www.eol.org</a:t>
            </a:r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736B58-1D87-5C46-A9C8-D0ADAD7747D1}" type="slidenum">
              <a:rPr lang="en-US" smtClean="0">
                <a:latin typeface="Times New Roman" pitchFamily="1" charset="0"/>
              </a:rPr>
              <a:pPr/>
              <a:t>27</a:t>
            </a:fld>
            <a:endParaRPr lang="en-US" smtClean="0">
              <a:latin typeface="Times New Roman" pitchFamily="1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409B40-9534-FF49-A40B-126847D62BEF}" type="slidenum">
              <a:rPr lang="en-US"/>
              <a:pPr/>
              <a:t>28</a:t>
            </a:fld>
            <a:endParaRPr lang="en-US"/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980052-67BC-3D40-8494-A0621C59A027}" type="slidenum">
              <a:rPr lang="en-US"/>
              <a:pPr/>
              <a:t>29</a:t>
            </a:fld>
            <a:endParaRPr lang="en-US"/>
          </a:p>
        </p:txBody>
      </p:sp>
      <p:sp>
        <p:nvSpPr>
          <p:cNvPr id="172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AB4DAA-A3A1-B840-8558-DDFF163B22CF}" type="slidenum">
              <a:rPr lang="en-US"/>
              <a:pPr/>
              <a:t>30</a:t>
            </a:fld>
            <a:endParaRPr lang="en-US"/>
          </a:p>
        </p:txBody>
      </p:sp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399867-7BF3-454D-B309-4C44BC11395B}" type="slidenum">
              <a:rPr lang="en-US"/>
              <a:pPr/>
              <a:t>31</a:t>
            </a:fld>
            <a:endParaRPr lang="en-US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588962-83DB-4140-9506-95E6ADB4E4CD}" type="slidenum">
              <a:rPr lang="en-US"/>
              <a:pPr/>
              <a:t>32</a:t>
            </a:fld>
            <a:endParaRPr lang="en-US"/>
          </a:p>
        </p:txBody>
      </p:sp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9B23E9-9535-C04C-9E81-69A646156F7E}" type="slidenum">
              <a:rPr lang="en-US"/>
              <a:pPr/>
              <a:t>33</a:t>
            </a:fld>
            <a:endParaRPr lang="en-US"/>
          </a:p>
        </p:txBody>
      </p:sp>
      <p:sp>
        <p:nvSpPr>
          <p:cNvPr id="175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32E53B-7C47-9348-9FD4-AC742EDD9F01}" type="slidenum">
              <a:rPr lang="en-US"/>
              <a:pPr/>
              <a:t>34</a:t>
            </a:fld>
            <a:endParaRPr lang="en-US"/>
          </a:p>
        </p:txBody>
      </p:sp>
      <p:sp>
        <p:nvSpPr>
          <p:cNvPr id="121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http://iphylo.blogspot.com/2007/06/earth-not-flat-official.html</a:t>
            </a:r>
          </a:p>
        </p:txBody>
      </p:sp>
      <p:sp>
        <p:nvSpPr>
          <p:cNvPr id="147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48A67A-8B2E-E141-88AC-7491E1EAC3F5}" type="slidenum">
              <a:rPr lang="en-US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38</a:t>
            </a:fld>
            <a:endParaRPr lang="en-US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systbio.org/?q</a:t>
            </a:r>
            <a:r>
              <a:rPr lang="en-US" dirty="0" smtClean="0"/>
              <a:t>=node/184, see http://dx.doi.org/</a:t>
            </a:r>
            <a:r>
              <a:rPr lang="en-US" u="sng" dirty="0" smtClean="0">
                <a:latin typeface="+mn-lt"/>
                <a:ea typeface="+mn-ea"/>
                <a:cs typeface="+mn-cs"/>
              </a:rPr>
              <a:t>10.1080/10635150701266848</a:t>
            </a:r>
            <a:endParaRPr lang="en-US" dirty="0"/>
          </a:p>
        </p:txBody>
      </p:sp>
      <p:sp>
        <p:nvSpPr>
          <p:cNvPr id="149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2217A2-A533-3A4E-9250-510B94907B0A}" type="slidenum">
              <a:rPr lang="en-US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39</a:t>
            </a:fld>
            <a:endParaRPr lang="en-US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6338ABE-B94C-D448-9795-1215CF4A2A34}" type="slidenum">
              <a:rPr lang="en-US"/>
              <a:pPr/>
              <a:t>8</a:t>
            </a:fld>
            <a:endParaRPr lang="en-US"/>
          </a:p>
        </p:txBody>
      </p:sp>
      <p:sp>
        <p:nvSpPr>
          <p:cNvPr id="22531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2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971E18-98E8-2A4C-8C2C-27CB67B27F66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46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http://www.perceptivepixel.com/ and http://iphylo.blogspot.com/2008/08/perceptive-pixel-taxonomy-demo.html</a:t>
            </a:r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B24F7E7-CD9F-0144-BC9A-7B17062E9123}" type="slidenum">
              <a:rPr lang="en-US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56</a:t>
            </a:fld>
            <a:endParaRPr lang="en-US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3A3745-39ED-1546-8F6D-F0FE886AB30E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61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+mn-lt"/>
                <a:ea typeface="+mn-ea"/>
                <a:cs typeface="+mn-cs"/>
              </a:rPr>
              <a:t>Petra Isenberg</a:t>
            </a:r>
            <a:r>
              <a:rPr lang="en-US" b="1" dirty="0" smtClean="0">
                <a:latin typeface="+mn-lt"/>
                <a:ea typeface="+mn-ea"/>
                <a:cs typeface="+mn-cs"/>
              </a:rPr>
              <a:t>, </a:t>
            </a:r>
            <a:r>
              <a:rPr lang="en-US" dirty="0" smtClean="0">
                <a:latin typeface="+mn-lt"/>
                <a:ea typeface="+mn-ea"/>
                <a:cs typeface="+mn-cs"/>
              </a:rPr>
              <a:t>s</a:t>
            </a:r>
            <a:r>
              <a:rPr lang="en-US" dirty="0" smtClean="0"/>
              <a:t>ee “</a:t>
            </a:r>
            <a:r>
              <a:rPr lang="en-US" dirty="0" smtClean="0">
                <a:latin typeface="+mn-lt"/>
                <a:ea typeface="+mn-ea"/>
                <a:cs typeface="+mn-cs"/>
              </a:rPr>
              <a:t>Interactive tree comparison for co-located collaborative information visualization” </a:t>
            </a:r>
            <a:r>
              <a:rPr lang="en-US" dirty="0" smtClean="0"/>
              <a:t>http://www.ncbi.nlm.nih.gov/pubmed/17968069 and </a:t>
            </a:r>
            <a:r>
              <a:rPr lang="en-US" dirty="0" err="1" smtClean="0"/>
              <a:t>http://innovis.cpsc.ucalgary.ca/Research/CollaborativeTreeComparison</a:t>
            </a:r>
            <a:endParaRPr lang="en-US" dirty="0" smtClean="0"/>
          </a:p>
        </p:txBody>
      </p:sp>
      <p:sp>
        <p:nvSpPr>
          <p:cNvPr id="152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D3FDA8-3C4A-EC4C-B96D-CCF4C76A2C00}" type="slidenum">
              <a:rPr lang="en-US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64</a:t>
            </a:fld>
            <a:endParaRPr lang="en-US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9DFF6DD-8F9B-C24A-803E-45AB3EE2746A}" type="slidenum">
              <a:rPr lang="en-US"/>
              <a:pPr/>
              <a:t>67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D818722-6241-D140-981F-70D7C2D68660}" type="slidenum">
              <a:rPr lang="en-US"/>
              <a:pPr/>
              <a:t>68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AF274B3-1EE0-A042-BE0C-8A881DB8A5B5}" type="slidenum">
              <a:rPr lang="en-US"/>
              <a:pPr/>
              <a:t>69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43BB5AC-ED3C-BF40-8056-15D847497A00}" type="slidenum">
              <a:rPr lang="en-US"/>
              <a:pPr/>
              <a:t>9</a:t>
            </a:fld>
            <a:endParaRPr lang="en-US"/>
          </a:p>
        </p:txBody>
      </p:sp>
      <p:sp>
        <p:nvSpPr>
          <p:cNvPr id="24579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D7C2BAE-261B-E245-B15E-AFECF7587A02}" type="slidenum">
              <a:rPr lang="en-US"/>
              <a:pPr/>
              <a:t>11</a:t>
            </a:fld>
            <a:endParaRPr lang="en-US"/>
          </a:p>
        </p:txBody>
      </p:sp>
      <p:sp>
        <p:nvSpPr>
          <p:cNvPr id="27651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BA77527-B532-6C49-AB2D-3E9D0CA0AD1F}" type="slidenum">
              <a:rPr lang="en-US"/>
              <a:pPr/>
              <a:t>20</a:t>
            </a:fld>
            <a:endParaRPr 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089EFB5-5279-2D42-8D6B-1C34D67967CA}" type="slidenum">
              <a:rPr lang="en-US"/>
              <a:pPr/>
              <a:t>21</a:t>
            </a:fld>
            <a:endParaRPr 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F103399-6E4F-9E4C-A00D-C2139C06D9C2}" type="slidenum">
              <a:rPr lang="en-US"/>
              <a:pPr/>
              <a:t>23</a:t>
            </a:fld>
            <a:endParaRPr lang="en-US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95E5133-9AC8-DF4F-9672-F72893B19182}" type="slidenum">
              <a:rPr lang="en-US"/>
              <a:pPr/>
              <a:t>24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This ant illustrates a case where three different data source (NCBI, AntWeb, journal supplementary material) are needed to discover that, in fact, GenBank has sequences for this ant.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D2DF4F1-4602-A64C-8B06-8A675233501B}" type="slidenum">
              <a:rPr lang="en-US"/>
              <a:pPr/>
              <a:t>25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If you search NCBI for “Melissotarsus insularis” you find nothing. If you search AntWeb you find some specimens, one of which is CASENT0107663-D01. In the Phils Trans barcoding paper the supplementary material (also online in BoLD) shows that CASENT0107663-D01 has been sequenced, yielding a COI sequence with accession number DQ176312. If you go back to GenBank and look up the accession number you discover the taxon “</a:t>
            </a:r>
            <a:r>
              <a:rPr lang="en-US" sz="2400"/>
              <a:t>Melissotarsus sp. BLF m1”, which must be the same as </a:t>
            </a:r>
            <a:r>
              <a:rPr lang="en-US" sz="2400" i="1"/>
              <a:t>Melissotarsus insularis. Hence, GenBank should actually say “yes, I have information on Melissotarsus insularis”. There is latent knowledge in these data sources that we miss if they remain in ignorance of each other.</a:t>
            </a:r>
            <a:endParaRPr lang="en-US" sz="24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0279A-1946-9143-80D8-693D0C1981E7}" type="datetimeFigureOut">
              <a:rPr lang="en-US" smtClean="0"/>
              <a:pPr/>
              <a:t>1/24/18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2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png"/><Relationship Id="rId5" Type="http://schemas.openxmlformats.org/officeDocument/2006/relationships/image" Target="../media/image28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8.xml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9.xml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21.xml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1" Type="http://schemas.microsoft.com/office/2007/relationships/media" Target="file://localhost/Users/rpage/Dropbox/Talks/VizBi2011/perceptive.m4v" TargetMode="External"/><Relationship Id="rId2" Type="http://schemas.openxmlformats.org/officeDocument/2006/relationships/video" Target="file://localhost/Users/rpage/Dropbox/Talks/VizBi2011/perceptive.m4v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56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oleObject" Target="../embeddings/Microsoft_Excel_97_-_2004_Worksheet1.xls"/><Relationship Id="rId5" Type="http://schemas.openxmlformats.org/officeDocument/2006/relationships/image" Target="../media/image58.emf"/><Relationship Id="rId6" Type="http://schemas.openxmlformats.org/officeDocument/2006/relationships/image" Target="../media/image59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61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3.xml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4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5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93358"/>
            <a:ext cx="9144000" cy="1470025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Biodiversity Informatics</a:t>
            </a:r>
            <a:br>
              <a:rPr lang="en-US" sz="3600" dirty="0" smtClean="0"/>
            </a:br>
            <a:r>
              <a:rPr lang="en-US" sz="3600" dirty="0" smtClean="0"/>
              <a:t>(AKA “</a:t>
            </a:r>
            <a:r>
              <a:rPr lang="en-US" sz="3600" dirty="0" err="1"/>
              <a:t>P</a:t>
            </a:r>
            <a:r>
              <a:rPr lang="en-US" sz="3600" dirty="0" err="1" smtClean="0"/>
              <a:t>hyloinformatics</a:t>
            </a:r>
            <a:r>
              <a:rPr lang="en-US" sz="3600" dirty="0" smtClean="0"/>
              <a:t>”)</a:t>
            </a:r>
            <a:br>
              <a:rPr lang="en-US" sz="3600" dirty="0" smtClean="0"/>
            </a:b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http://</a:t>
            </a:r>
            <a:r>
              <a:rPr lang="en-US" sz="3600" dirty="0" err="1" smtClean="0"/>
              <a:t>iphylo.org</a:t>
            </a:r>
            <a:r>
              <a:rPr lang="en-US" sz="3600" dirty="0" smtClean="0"/>
              <a:t>/~</a:t>
            </a:r>
            <a:r>
              <a:rPr lang="en-US" sz="3600" dirty="0" err="1" smtClean="0"/>
              <a:t>rpage</a:t>
            </a:r>
            <a:r>
              <a:rPr lang="en-US" sz="3600" dirty="0" smtClean="0"/>
              <a:t>/</a:t>
            </a:r>
            <a:r>
              <a:rPr lang="en-US" sz="3600" dirty="0" err="1" smtClean="0"/>
              <a:t>phyloinformatics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Room 510</a:t>
            </a:r>
          </a:p>
          <a:p>
            <a:r>
              <a:rPr lang="en-US" dirty="0" smtClean="0"/>
              <a:t>Graham Kerr Building</a:t>
            </a:r>
          </a:p>
          <a:p>
            <a:r>
              <a:rPr lang="en-US" dirty="0" err="1" smtClean="0"/>
              <a:t>Roderic.Page@glasgow.ac.uk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6133" cy="12361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" y="321734"/>
            <a:ext cx="2280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@</a:t>
            </a:r>
            <a:r>
              <a:rPr lang="en-US" sz="3600" dirty="0" err="1" smtClean="0"/>
              <a:t>rdmpage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Apomys specimen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  <p:pic>
        <p:nvPicPr>
          <p:cNvPr id="25604" name="Picture 4" descr="Apomys_datae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85950" y="1778000"/>
            <a:ext cx="5372100" cy="330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endParaRPr lang="en-US"/>
          </a:p>
        </p:txBody>
      </p:sp>
      <p:sp>
        <p:nvSpPr>
          <p:cNvPr id="20070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1200" y="177800"/>
            <a:ext cx="7721600" cy="650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" y="0"/>
            <a:ext cx="74485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125" y="2070100"/>
            <a:ext cx="8001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6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175" y="3438525"/>
            <a:ext cx="10033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7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5840413"/>
            <a:ext cx="7239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8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63" y="1223963"/>
            <a:ext cx="931862" cy="93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9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3830638"/>
            <a:ext cx="855663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80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413" y="5075238"/>
            <a:ext cx="776287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81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288" y="835025"/>
            <a:ext cx="587375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82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247650"/>
            <a:ext cx="746125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83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413" y="5929313"/>
            <a:ext cx="695325" cy="92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84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59000"/>
            <a:ext cx="13208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124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>
                <a:ea typeface="+mj-ea"/>
                <a:cs typeface="+mj-cs"/>
              </a:rPr>
              <a:t>Our questions span multiple databases</a:t>
            </a:r>
            <a:br>
              <a:rPr lang="en-US" smtClean="0">
                <a:ea typeface="+mj-ea"/>
                <a:cs typeface="+mj-cs"/>
              </a:rPr>
            </a:br>
            <a:r>
              <a:rPr lang="en-US" smtClean="0">
                <a:ea typeface="+mj-ea"/>
                <a:cs typeface="+mj-cs"/>
              </a:rPr>
              <a:t/>
            </a:r>
            <a:br>
              <a:rPr lang="en-US" smtClean="0">
                <a:ea typeface="+mj-ea"/>
                <a:cs typeface="+mj-cs"/>
              </a:rPr>
            </a:br>
            <a:r>
              <a:rPr lang="en-US" smtClean="0">
                <a:ea typeface="+mj-ea"/>
                <a:cs typeface="+mj-cs"/>
              </a:rPr>
              <a:t>(“paths” in network)</a:t>
            </a:r>
          </a:p>
        </p:txBody>
      </p:sp>
    </p:spTree>
    <p:extLst>
      <p:ext uri="{BB962C8B-B14F-4D97-AF65-F5344CB8AC3E}">
        <p14:creationId xmlns:p14="http://schemas.microsoft.com/office/powerpoint/2010/main" val="139335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" y="0"/>
            <a:ext cx="74485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 rot="5400000">
            <a:off x="6317457" y="2680494"/>
            <a:ext cx="1303337" cy="1203325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10800000" flipV="1">
            <a:off x="2655888" y="3933825"/>
            <a:ext cx="3711575" cy="2152650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0800000">
            <a:off x="2655888" y="6086475"/>
            <a:ext cx="2144712" cy="328613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926" name="TextBox 5"/>
          <p:cNvSpPr txBox="1">
            <a:spLocks noChangeArrowheads="1"/>
          </p:cNvSpPr>
          <p:nvPr/>
        </p:nvSpPr>
        <p:spPr bwMode="auto">
          <a:xfrm>
            <a:off x="5622925" y="0"/>
            <a:ext cx="35210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600">
                <a:latin typeface="Calibri" charset="0"/>
              </a:rPr>
              <a:t>Phylogeography</a:t>
            </a:r>
          </a:p>
        </p:txBody>
      </p:sp>
      <p:pic>
        <p:nvPicPr>
          <p:cNvPr id="8192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125" y="2070100"/>
            <a:ext cx="8001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175" y="3438525"/>
            <a:ext cx="10033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5840413"/>
            <a:ext cx="7239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3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413" y="5929313"/>
            <a:ext cx="695325" cy="92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718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" y="0"/>
            <a:ext cx="74485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 rot="5400000">
            <a:off x="6317457" y="2680494"/>
            <a:ext cx="1303337" cy="1203325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5400000">
            <a:off x="5286375" y="4454525"/>
            <a:ext cx="1601788" cy="560388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0800000">
            <a:off x="2655888" y="1787525"/>
            <a:ext cx="3711575" cy="2146300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735807" y="3933031"/>
            <a:ext cx="1601788" cy="3175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>
            <a:off x="1434306" y="1889919"/>
            <a:ext cx="1323975" cy="1119188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0800000" flipV="1">
            <a:off x="1536700" y="3933825"/>
            <a:ext cx="4830763" cy="801688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0800000">
            <a:off x="1538288" y="4735513"/>
            <a:ext cx="4268787" cy="800100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954" name="TextBox 19"/>
          <p:cNvSpPr txBox="1">
            <a:spLocks noChangeArrowheads="1"/>
          </p:cNvSpPr>
          <p:nvPr/>
        </p:nvSpPr>
        <p:spPr bwMode="auto">
          <a:xfrm>
            <a:off x="6854825" y="0"/>
            <a:ext cx="22891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600">
                <a:latin typeface="Calibri" charset="0"/>
              </a:rPr>
              <a:t>Taxonomy</a:t>
            </a:r>
          </a:p>
        </p:txBody>
      </p:sp>
      <p:pic>
        <p:nvPicPr>
          <p:cNvPr id="82955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175" y="3438525"/>
            <a:ext cx="10033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56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63" y="1223963"/>
            <a:ext cx="931862" cy="93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57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3830638"/>
            <a:ext cx="855663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58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59000"/>
            <a:ext cx="13208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59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125" y="2070100"/>
            <a:ext cx="8001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102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" y="0"/>
            <a:ext cx="74485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 rot="5400000">
            <a:off x="6296820" y="2672556"/>
            <a:ext cx="1331912" cy="1190625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811463" y="3903663"/>
            <a:ext cx="3538537" cy="2217737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499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125" y="2070100"/>
            <a:ext cx="8001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8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175" y="3438525"/>
            <a:ext cx="10033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1549400" y="4926013"/>
            <a:ext cx="1284288" cy="1223962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500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5840413"/>
            <a:ext cx="7239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299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GenBank records from Spain</a:t>
            </a:r>
          </a:p>
        </p:txBody>
      </p:sp>
      <p:pic>
        <p:nvPicPr>
          <p:cNvPr id="8601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9263"/>
            <a:ext cx="9213850" cy="513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978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How do we integrate these data?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Why integrate?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err="1" smtClean="0"/>
              <a:t>Administrivia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3060124"/>
            <a:ext cx="787400" cy="787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00318" y="3060124"/>
            <a:ext cx="662132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Add comments on the course web site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244600" y="1718157"/>
            <a:ext cx="564209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Lectures + exercises on web site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244600" y="4347345"/>
            <a:ext cx="5915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Project </a:t>
            </a:r>
            <a:r>
              <a:rPr lang="en-US" sz="3200" dirty="0" smtClean="0"/>
              <a:t>deadline 16 February 2018</a:t>
            </a:r>
            <a:endParaRPr lang="en-US" sz="3200" dirty="0"/>
          </a:p>
        </p:txBody>
      </p:sp>
      <p:sp>
        <p:nvSpPr>
          <p:cNvPr id="10" name="Rectangle 9"/>
          <p:cNvSpPr/>
          <p:nvPr/>
        </p:nvSpPr>
        <p:spPr>
          <a:xfrm>
            <a:off x="1244600" y="5709735"/>
            <a:ext cx="78994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http://</a:t>
            </a:r>
            <a:r>
              <a:rPr lang="en-US" sz="3200" dirty="0" err="1" smtClean="0"/>
              <a:t>iphylo.org/~rpage/phyloinformatics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1718157"/>
            <a:ext cx="771043" cy="7710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48" y="5424564"/>
            <a:ext cx="950792" cy="9507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24866"/>
            <a:ext cx="1075267" cy="10752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/>
              <a:t>Learn stuff we don’t know</a:t>
            </a:r>
          </a:p>
        </p:txBody>
      </p:sp>
      <p:sp>
        <p:nvSpPr>
          <p:cNvPr id="27750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2514600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>
                <a:solidFill>
                  <a:schemeClr val="bg1"/>
                </a:solidFill>
              </a:rPr>
              <a:t>There are </a:t>
            </a:r>
            <a:r>
              <a:rPr lang="en-US" sz="2800" b="1">
                <a:solidFill>
                  <a:schemeClr val="bg1"/>
                </a:solidFill>
              </a:rPr>
              <a:t>known</a:t>
            </a:r>
            <a:r>
              <a:rPr lang="en-US" sz="2800">
                <a:solidFill>
                  <a:schemeClr val="bg1"/>
                </a:solidFill>
              </a:rPr>
              <a:t> </a:t>
            </a:r>
            <a:r>
              <a:rPr lang="en-US" sz="2800" b="1">
                <a:solidFill>
                  <a:schemeClr val="bg1"/>
                </a:solidFill>
              </a:rPr>
              <a:t>knowns</a:t>
            </a:r>
            <a:r>
              <a:rPr lang="en-US" sz="2800">
                <a:solidFill>
                  <a:schemeClr val="bg1"/>
                </a:solidFill>
              </a:rPr>
              <a:t>, things we know that we know</a:t>
            </a:r>
          </a:p>
          <a:p>
            <a:pPr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800">
                <a:solidFill>
                  <a:schemeClr val="bg1"/>
                </a:solidFill>
              </a:rPr>
              <a:t>There are </a:t>
            </a:r>
            <a:r>
              <a:rPr lang="en-US" sz="2800" b="1">
                <a:solidFill>
                  <a:schemeClr val="bg1"/>
                </a:solidFill>
              </a:rPr>
              <a:t>known</a:t>
            </a:r>
            <a:r>
              <a:rPr lang="en-US" sz="2800">
                <a:solidFill>
                  <a:schemeClr val="bg1"/>
                </a:solidFill>
              </a:rPr>
              <a:t> </a:t>
            </a:r>
            <a:r>
              <a:rPr lang="en-US" sz="2800" b="1">
                <a:solidFill>
                  <a:schemeClr val="bg1"/>
                </a:solidFill>
              </a:rPr>
              <a:t>unknowns</a:t>
            </a:r>
            <a:r>
              <a:rPr lang="en-US" sz="2800">
                <a:solidFill>
                  <a:schemeClr val="bg1"/>
                </a:solidFill>
              </a:rPr>
              <a:t>, things we now know we don’t know</a:t>
            </a:r>
          </a:p>
          <a:p>
            <a:pPr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800">
                <a:solidFill>
                  <a:schemeClr val="bg1"/>
                </a:solidFill>
              </a:rPr>
              <a:t>But there are also </a:t>
            </a:r>
            <a:r>
              <a:rPr lang="en-US" sz="2800" b="1">
                <a:solidFill>
                  <a:schemeClr val="bg1"/>
                </a:solidFill>
              </a:rPr>
              <a:t>unknown</a:t>
            </a:r>
            <a:r>
              <a:rPr lang="en-US" sz="2800">
                <a:solidFill>
                  <a:schemeClr val="bg1"/>
                </a:solidFill>
              </a:rPr>
              <a:t> </a:t>
            </a:r>
            <a:r>
              <a:rPr lang="en-US" sz="2800" b="1">
                <a:solidFill>
                  <a:schemeClr val="bg1"/>
                </a:solidFill>
              </a:rPr>
              <a:t>unknowns</a:t>
            </a:r>
            <a:r>
              <a:rPr lang="en-US" sz="2800">
                <a:solidFill>
                  <a:schemeClr val="bg1"/>
                </a:solidFill>
              </a:rPr>
              <a:t>, things we do not know we don't know</a:t>
            </a:r>
          </a:p>
          <a:p>
            <a:pPr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316163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181225" y="1516063"/>
            <a:ext cx="4865688" cy="46005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60600" y="1633538"/>
            <a:ext cx="2216150" cy="20304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629150" y="1633538"/>
            <a:ext cx="2214563" cy="20304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629150" y="3816350"/>
            <a:ext cx="2214563" cy="20288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486" name="TextBox 6"/>
          <p:cNvSpPr txBox="1">
            <a:spLocks noChangeArrowheads="1"/>
          </p:cNvSpPr>
          <p:nvPr/>
        </p:nvSpPr>
        <p:spPr bwMode="auto">
          <a:xfrm>
            <a:off x="676275" y="2414588"/>
            <a:ext cx="10747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>
                <a:latin typeface="Calibri" charset="0"/>
              </a:rPr>
              <a:t>known</a:t>
            </a:r>
          </a:p>
        </p:txBody>
      </p:sp>
      <p:sp>
        <p:nvSpPr>
          <p:cNvPr id="20487" name="TextBox 7"/>
          <p:cNvSpPr txBox="1">
            <a:spLocks noChangeArrowheads="1"/>
          </p:cNvSpPr>
          <p:nvPr/>
        </p:nvSpPr>
        <p:spPr bwMode="auto">
          <a:xfrm>
            <a:off x="333375" y="4492625"/>
            <a:ext cx="14176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>
                <a:latin typeface="Calibri" charset="0"/>
              </a:rPr>
              <a:t>unknown</a:t>
            </a:r>
          </a:p>
        </p:txBody>
      </p:sp>
      <p:sp>
        <p:nvSpPr>
          <p:cNvPr id="20488" name="TextBox 9"/>
          <p:cNvSpPr txBox="1">
            <a:spLocks noChangeArrowheads="1"/>
          </p:cNvSpPr>
          <p:nvPr/>
        </p:nvSpPr>
        <p:spPr bwMode="auto">
          <a:xfrm rot="-2746252">
            <a:off x="2997994" y="683419"/>
            <a:ext cx="1228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knowns</a:t>
            </a:r>
          </a:p>
        </p:txBody>
      </p:sp>
      <p:sp>
        <p:nvSpPr>
          <p:cNvPr id="20489" name="TextBox 10"/>
          <p:cNvSpPr txBox="1">
            <a:spLocks noChangeArrowheads="1"/>
          </p:cNvSpPr>
          <p:nvPr/>
        </p:nvSpPr>
        <p:spPr bwMode="auto">
          <a:xfrm rot="-2625146">
            <a:off x="5330825" y="592138"/>
            <a:ext cx="15716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unknowns</a:t>
            </a:r>
          </a:p>
        </p:txBody>
      </p:sp>
    </p:spTree>
    <p:extLst>
      <p:ext uri="{BB962C8B-B14F-4D97-AF65-F5344CB8AC3E}">
        <p14:creationId xmlns:p14="http://schemas.microsoft.com/office/powerpoint/2010/main" val="630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sz="4000"/>
              <a:t>Things we know </a:t>
            </a:r>
            <a:br>
              <a:rPr lang="en-US" sz="4000"/>
            </a:br>
            <a:r>
              <a:rPr lang="en-US" sz="4000"/>
              <a:t>…without knowing that we know</a:t>
            </a:r>
          </a:p>
        </p:txBody>
      </p:sp>
      <p:sp>
        <p:nvSpPr>
          <p:cNvPr id="27955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2209800"/>
            <a:ext cx="5486400" cy="413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i="1"/>
              <a:t>Melissotarsus insularis</a:t>
            </a:r>
            <a:br>
              <a:rPr lang="en-US" sz="4000" i="1"/>
            </a:br>
            <a:endParaRPr lang="en-US" sz="4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AutoShape 2"/>
          <p:cNvSpPr>
            <a:spLocks noChangeArrowheads="1"/>
          </p:cNvSpPr>
          <p:nvPr/>
        </p:nvSpPr>
        <p:spPr bwMode="auto">
          <a:xfrm>
            <a:off x="3124200" y="685800"/>
            <a:ext cx="2590800" cy="485775"/>
          </a:xfrm>
          <a:prstGeom prst="rightArrow">
            <a:avLst>
              <a:gd name="adj1" fmla="val 50000"/>
              <a:gd name="adj2" fmla="val 1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itchFamily="1" charset="0"/>
            </a:endParaRPr>
          </a:p>
        </p:txBody>
      </p:sp>
      <p:sp>
        <p:nvSpPr>
          <p:cNvPr id="40963" name="Text Box 3"/>
          <p:cNvSpPr txBox="1">
            <a:spLocks noChangeArrowheads="1"/>
          </p:cNvSpPr>
          <p:nvPr/>
        </p:nvSpPr>
        <p:spPr bwMode="auto">
          <a:xfrm>
            <a:off x="0" y="685800"/>
            <a:ext cx="3021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 dirty="0" err="1">
                <a:latin typeface="Times" pitchFamily="1" charset="0"/>
              </a:rPr>
              <a:t>Melissotarsus</a:t>
            </a:r>
            <a:r>
              <a:rPr lang="en-US" i="1" dirty="0">
                <a:latin typeface="Times" pitchFamily="1" charset="0"/>
              </a:rPr>
              <a:t> </a:t>
            </a:r>
            <a:r>
              <a:rPr lang="en-US" i="1" dirty="0" err="1">
                <a:latin typeface="Times" pitchFamily="1" charset="0"/>
              </a:rPr>
              <a:t>insularis</a:t>
            </a:r>
            <a:endParaRPr lang="en-US" i="1" dirty="0">
              <a:latin typeface="Times" pitchFamily="1" charset="0"/>
            </a:endParaRPr>
          </a:p>
        </p:txBody>
      </p:sp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6705600" y="685800"/>
            <a:ext cx="8874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" pitchFamily="1" charset="0"/>
              </a:rPr>
              <a:t>no hit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0" y="3048000"/>
            <a:ext cx="8167688" cy="1314450"/>
            <a:chOff x="0" y="1920"/>
            <a:chExt cx="5145" cy="828"/>
          </a:xfrm>
        </p:grpSpPr>
        <p:sp>
          <p:nvSpPr>
            <p:cNvPr id="40986" name="AutoShape 6"/>
            <p:cNvSpPr>
              <a:spLocks noChangeArrowheads="1"/>
            </p:cNvSpPr>
            <p:nvPr/>
          </p:nvSpPr>
          <p:spPr bwMode="auto">
            <a:xfrm>
              <a:off x="1968" y="2112"/>
              <a:ext cx="1632" cy="306"/>
            </a:xfrm>
            <a:prstGeom prst="rightArrow">
              <a:avLst>
                <a:gd name="adj1" fmla="val 50000"/>
                <a:gd name="adj2" fmla="val 13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Calibri" pitchFamily="1" charset="0"/>
              </a:endParaRPr>
            </a:p>
          </p:txBody>
        </p:sp>
        <p:pic>
          <p:nvPicPr>
            <p:cNvPr id="40987" name="Picture 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400" y="1920"/>
              <a:ext cx="477" cy="8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988" name="Rectangle 8"/>
            <p:cNvSpPr>
              <a:spLocks noChangeArrowheads="1"/>
            </p:cNvSpPr>
            <p:nvPr/>
          </p:nvSpPr>
          <p:spPr bwMode="auto">
            <a:xfrm>
              <a:off x="0" y="2112"/>
              <a:ext cx="192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Times" pitchFamily="1" charset="0"/>
                </a:rPr>
                <a:t>CASENT0107663-D01</a:t>
              </a:r>
            </a:p>
          </p:txBody>
        </p:sp>
        <p:sp>
          <p:nvSpPr>
            <p:cNvPr id="40989" name="Rectangle 9"/>
            <p:cNvSpPr>
              <a:spLocks noChangeArrowheads="1"/>
            </p:cNvSpPr>
            <p:nvPr/>
          </p:nvSpPr>
          <p:spPr bwMode="auto">
            <a:xfrm>
              <a:off x="4176" y="2160"/>
              <a:ext cx="96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Times" pitchFamily="1" charset="0"/>
                </a:rPr>
                <a:t>DQ176312</a:t>
              </a: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762000" y="4876800"/>
            <a:ext cx="8382000" cy="638175"/>
            <a:chOff x="480" y="3072"/>
            <a:chExt cx="5280" cy="402"/>
          </a:xfrm>
        </p:grpSpPr>
        <p:sp>
          <p:nvSpPr>
            <p:cNvPr id="40982" name="AutoShape 11"/>
            <p:cNvSpPr>
              <a:spLocks noChangeArrowheads="1"/>
            </p:cNvSpPr>
            <p:nvPr/>
          </p:nvSpPr>
          <p:spPr bwMode="auto">
            <a:xfrm>
              <a:off x="1968" y="3120"/>
              <a:ext cx="1632" cy="306"/>
            </a:xfrm>
            <a:prstGeom prst="rightArrow">
              <a:avLst>
                <a:gd name="adj1" fmla="val 50000"/>
                <a:gd name="adj2" fmla="val 13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Calibri" pitchFamily="1" charset="0"/>
              </a:endParaRPr>
            </a:p>
          </p:txBody>
        </p:sp>
        <p:sp>
          <p:nvSpPr>
            <p:cNvPr id="40983" name="Rectangle 12"/>
            <p:cNvSpPr>
              <a:spLocks noChangeArrowheads="1"/>
            </p:cNvSpPr>
            <p:nvPr/>
          </p:nvSpPr>
          <p:spPr bwMode="auto">
            <a:xfrm>
              <a:off x="3628" y="3120"/>
              <a:ext cx="213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Times" pitchFamily="1" charset="0"/>
                </a:rPr>
                <a:t>Melissotarsus sp. BLF m1</a:t>
              </a:r>
            </a:p>
          </p:txBody>
        </p:sp>
        <p:sp>
          <p:nvSpPr>
            <p:cNvPr id="40984" name="Rectangle 13"/>
            <p:cNvSpPr>
              <a:spLocks noChangeArrowheads="1"/>
            </p:cNvSpPr>
            <p:nvPr/>
          </p:nvSpPr>
          <p:spPr bwMode="auto">
            <a:xfrm>
              <a:off x="480" y="3072"/>
              <a:ext cx="96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Times" pitchFamily="1" charset="0"/>
                </a:rPr>
                <a:t>DQ176312</a:t>
              </a:r>
            </a:p>
          </p:txBody>
        </p:sp>
        <p:pic>
          <p:nvPicPr>
            <p:cNvPr id="40985" name="Picture 1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112" y="3120"/>
              <a:ext cx="1022" cy="3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0" y="1905000"/>
            <a:ext cx="8853488" cy="561975"/>
            <a:chOff x="0" y="1200"/>
            <a:chExt cx="5577" cy="354"/>
          </a:xfrm>
        </p:grpSpPr>
        <p:grpSp>
          <p:nvGrpSpPr>
            <p:cNvPr id="5" name="Group 16"/>
            <p:cNvGrpSpPr>
              <a:grpSpLocks/>
            </p:cNvGrpSpPr>
            <p:nvPr/>
          </p:nvGrpSpPr>
          <p:grpSpPr bwMode="auto">
            <a:xfrm>
              <a:off x="1968" y="1248"/>
              <a:ext cx="3609" cy="306"/>
              <a:chOff x="1968" y="1248"/>
              <a:chExt cx="3609" cy="306"/>
            </a:xfrm>
          </p:grpSpPr>
          <p:sp>
            <p:nvSpPr>
              <p:cNvPr id="40979" name="AutoShape 17"/>
              <p:cNvSpPr>
                <a:spLocks noChangeArrowheads="1"/>
              </p:cNvSpPr>
              <p:nvPr/>
            </p:nvSpPr>
            <p:spPr bwMode="auto">
              <a:xfrm>
                <a:off x="1968" y="1248"/>
                <a:ext cx="1632" cy="306"/>
              </a:xfrm>
              <a:prstGeom prst="rightArrow">
                <a:avLst>
                  <a:gd name="adj1" fmla="val 50000"/>
                  <a:gd name="adj2" fmla="val 133333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 pitchFamily="1" charset="0"/>
                </a:endParaRPr>
              </a:p>
            </p:txBody>
          </p:sp>
          <p:sp>
            <p:nvSpPr>
              <p:cNvPr id="40980" name="Rectangle 18"/>
              <p:cNvSpPr>
                <a:spLocks noChangeArrowheads="1"/>
              </p:cNvSpPr>
              <p:nvPr/>
            </p:nvSpPr>
            <p:spPr bwMode="auto">
              <a:xfrm>
                <a:off x="3648" y="1248"/>
                <a:ext cx="1929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>
                    <a:latin typeface="Times" pitchFamily="1" charset="0"/>
                  </a:rPr>
                  <a:t>CASENT0107663-D01</a:t>
                </a:r>
              </a:p>
            </p:txBody>
          </p:sp>
          <p:pic>
            <p:nvPicPr>
              <p:cNvPr id="40981" name="Picture 19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2064" y="1248"/>
                <a:ext cx="1056" cy="2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40978" name="Text Box 20"/>
            <p:cNvSpPr txBox="1">
              <a:spLocks noChangeArrowheads="1"/>
            </p:cNvSpPr>
            <p:nvPr/>
          </p:nvSpPr>
          <p:spPr bwMode="auto">
            <a:xfrm>
              <a:off x="0" y="1200"/>
              <a:ext cx="190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i="1">
                  <a:latin typeface="Times" pitchFamily="1" charset="0"/>
                </a:rPr>
                <a:t>Melissotarsus insularis</a:t>
              </a:r>
            </a:p>
          </p:txBody>
        </p:sp>
      </p:grpSp>
      <p:pic>
        <p:nvPicPr>
          <p:cNvPr id="40968" name="Picture 2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2800" y="685800"/>
            <a:ext cx="16224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6781800" y="228600"/>
            <a:ext cx="336550" cy="1158875"/>
            <a:chOff x="5088" y="192"/>
            <a:chExt cx="212" cy="730"/>
          </a:xfrm>
        </p:grpSpPr>
        <p:sp>
          <p:nvSpPr>
            <p:cNvPr id="40974" name="Line 23"/>
            <p:cNvSpPr>
              <a:spLocks noChangeShapeType="1"/>
            </p:cNvSpPr>
            <p:nvPr/>
          </p:nvSpPr>
          <p:spPr bwMode="auto">
            <a:xfrm>
              <a:off x="5194" y="538"/>
              <a:ext cx="96" cy="384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75" name="Line 24"/>
            <p:cNvSpPr>
              <a:spLocks noChangeShapeType="1"/>
            </p:cNvSpPr>
            <p:nvPr/>
          </p:nvSpPr>
          <p:spPr bwMode="auto">
            <a:xfrm flipH="1">
              <a:off x="5146" y="538"/>
              <a:ext cx="144" cy="24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76" name="Text Box 25"/>
            <p:cNvSpPr txBox="1">
              <a:spLocks noChangeArrowheads="1"/>
            </p:cNvSpPr>
            <p:nvPr/>
          </p:nvSpPr>
          <p:spPr bwMode="auto">
            <a:xfrm>
              <a:off x="5088" y="192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  <a:latin typeface="Times" pitchFamily="1" charset="0"/>
                </a:rPr>
                <a:t>1</a:t>
              </a:r>
            </a:p>
          </p:txBody>
        </p:sp>
      </p:grpSp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0" y="5791200"/>
            <a:ext cx="8888413" cy="823913"/>
            <a:chOff x="0" y="3648"/>
            <a:chExt cx="5599" cy="519"/>
          </a:xfrm>
        </p:grpSpPr>
        <p:sp>
          <p:nvSpPr>
            <p:cNvPr id="40971" name="Text Box 27"/>
            <p:cNvSpPr txBox="1">
              <a:spLocks noChangeArrowheads="1"/>
            </p:cNvSpPr>
            <p:nvPr/>
          </p:nvSpPr>
          <p:spPr bwMode="auto">
            <a:xfrm>
              <a:off x="3696" y="3792"/>
              <a:ext cx="190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i="1">
                  <a:latin typeface="Times" pitchFamily="1" charset="0"/>
                </a:rPr>
                <a:t>Melissotarsus insularis</a:t>
              </a:r>
            </a:p>
          </p:txBody>
        </p:sp>
        <p:sp>
          <p:nvSpPr>
            <p:cNvPr id="40972" name="Rectangle 28"/>
            <p:cNvSpPr>
              <a:spLocks noChangeArrowheads="1"/>
            </p:cNvSpPr>
            <p:nvPr/>
          </p:nvSpPr>
          <p:spPr bwMode="auto">
            <a:xfrm>
              <a:off x="0" y="3792"/>
              <a:ext cx="225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Times" pitchFamily="1" charset="0"/>
                </a:rPr>
                <a:t>Melissotarsus sp. BLF m1</a:t>
              </a:r>
            </a:p>
          </p:txBody>
        </p:sp>
        <p:sp>
          <p:nvSpPr>
            <p:cNvPr id="40973" name="Text Box 29"/>
            <p:cNvSpPr txBox="1">
              <a:spLocks noChangeArrowheads="1"/>
            </p:cNvSpPr>
            <p:nvPr/>
          </p:nvSpPr>
          <p:spPr bwMode="auto">
            <a:xfrm>
              <a:off x="2544" y="3648"/>
              <a:ext cx="333" cy="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4800">
                  <a:latin typeface="Times" pitchFamily="1" charset="0"/>
                </a:rPr>
                <a:t>=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No one source has all the answers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ACB41D5-DCA3-9E46-AA2C-6FB4E3377B99}" type="slidenum">
              <a:rPr lang="en-US" smtClean="0">
                <a:latin typeface="Times New Roman" pitchFamily="1" charset="0"/>
              </a:rPr>
              <a:pPr/>
              <a:t>27</a:t>
            </a:fld>
            <a:endParaRPr lang="en-US" smtClean="0">
              <a:latin typeface="Times New Roman" pitchFamily="1" charset="0"/>
            </a:endParaRPr>
          </a:p>
        </p:txBody>
      </p:sp>
      <p:pic>
        <p:nvPicPr>
          <p:cNvPr id="94211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592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24" name="Picture 4" descr="j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5200" y="381000"/>
            <a:ext cx="2051050" cy="57531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/>
              <a:t>Single source</a:t>
            </a:r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is “biodiversity informatics”?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/>
              <a:t>Many sources</a:t>
            </a:r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5172" name="Picture 4" descr="j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219075"/>
            <a:ext cx="7086600" cy="6638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/>
              <a:t>Combine sources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8" name="Picture 2" descr="j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0"/>
            <a:ext cx="7239000" cy="67802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2971800"/>
            <a:ext cx="7772400" cy="1143000"/>
          </a:xfrm>
        </p:spPr>
        <p:txBody>
          <a:bodyPr/>
          <a:lstStyle/>
          <a:p>
            <a:r>
              <a:rPr lang="en-US"/>
              <a:t>ispecies.org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0836" name="Picture 4" descr="ispecie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82563"/>
            <a:ext cx="8229600" cy="6675437"/>
          </a:xfrm>
          <a:prstGeom prst="rect">
            <a:avLst/>
          </a:prstGeom>
          <a:noFill/>
        </p:spPr>
      </p:pic>
      <p:sp>
        <p:nvSpPr>
          <p:cNvPr id="120837" name="AutoShape 5"/>
          <p:cNvSpPr>
            <a:spLocks noChangeArrowheads="1"/>
          </p:cNvSpPr>
          <p:nvPr/>
        </p:nvSpPr>
        <p:spPr bwMode="auto">
          <a:xfrm>
            <a:off x="685800" y="1752600"/>
            <a:ext cx="8001000" cy="1066800"/>
          </a:xfrm>
          <a:prstGeom prst="roundRect">
            <a:avLst>
              <a:gd name="adj" fmla="val 16667"/>
            </a:avLst>
          </a:prstGeom>
          <a:noFill/>
          <a:ln w="76200">
            <a:solidFill>
              <a:srgbClr val="FF8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38" name="AutoShape 6"/>
          <p:cNvSpPr>
            <a:spLocks noChangeArrowheads="1"/>
          </p:cNvSpPr>
          <p:nvPr/>
        </p:nvSpPr>
        <p:spPr bwMode="auto">
          <a:xfrm>
            <a:off x="685800" y="2895600"/>
            <a:ext cx="8077200" cy="1600200"/>
          </a:xfrm>
          <a:prstGeom prst="roundRect">
            <a:avLst>
              <a:gd name="adj" fmla="val 16667"/>
            </a:avLst>
          </a:prstGeom>
          <a:noFill/>
          <a:ln w="7620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39" name="AutoShape 7"/>
          <p:cNvSpPr>
            <a:spLocks noChangeArrowheads="1"/>
          </p:cNvSpPr>
          <p:nvPr/>
        </p:nvSpPr>
        <p:spPr bwMode="auto">
          <a:xfrm>
            <a:off x="762000" y="4572000"/>
            <a:ext cx="8001000" cy="1905000"/>
          </a:xfrm>
          <a:prstGeom prst="roundRect">
            <a:avLst>
              <a:gd name="adj" fmla="val 16667"/>
            </a:avLst>
          </a:prstGeom>
          <a:noFill/>
          <a:ln w="76200">
            <a:solidFill>
              <a:schemeClr val="fol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7" grpId="0" animBg="1"/>
      <p:bldP spid="120838" grpId="0" animBg="1"/>
      <p:bldP spid="12083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Finding information about organisms</a:t>
            </a:r>
          </a:p>
          <a:p>
            <a:endParaRPr lang="en-US" dirty="0" smtClean="0"/>
          </a:p>
          <a:p>
            <a:r>
              <a:rPr lang="en-US" dirty="0" smtClean="0"/>
              <a:t>Linking together in “</a:t>
            </a:r>
            <a:r>
              <a:rPr lang="en-US" dirty="0" err="1" smtClean="0"/>
              <a:t>mashups</a:t>
            </a:r>
            <a:r>
              <a:rPr lang="en-US" dirty="0" smtClean="0"/>
              <a:t>”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Geography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6" y="-783086"/>
            <a:ext cx="9144000" cy="812268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690548"/>
            <a:ext cx="8229600" cy="1143000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GBIF.org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600+ </a:t>
            </a:r>
            <a:r>
              <a:rPr lang="en-US" dirty="0">
                <a:solidFill>
                  <a:schemeClr val="bg1"/>
                </a:solidFill>
              </a:rPr>
              <a:t>million records</a:t>
            </a:r>
          </a:p>
        </p:txBody>
      </p:sp>
    </p:spTree>
    <p:extLst>
      <p:ext uri="{BB962C8B-B14F-4D97-AF65-F5344CB8AC3E}">
        <p14:creationId xmlns:p14="http://schemas.microsoft.com/office/powerpoint/2010/main" val="390070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52687" y="0"/>
            <a:ext cx="6691313" cy="6858000"/>
          </a:xfrm>
          <a:prstGeom prst="rect">
            <a:avLst/>
          </a:prstGeom>
        </p:spPr>
      </p:pic>
      <p:sp>
        <p:nvSpPr>
          <p:cNvPr id="146435" name="TextBox 2"/>
          <p:cNvSpPr txBox="1">
            <a:spLocks noChangeArrowheads="1"/>
          </p:cNvSpPr>
          <p:nvPr/>
        </p:nvSpPr>
        <p:spPr bwMode="auto">
          <a:xfrm>
            <a:off x="830263" y="0"/>
            <a:ext cx="296545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@rdmpage</a:t>
            </a:r>
          </a:p>
        </p:txBody>
      </p:sp>
      <p:pic>
        <p:nvPicPr>
          <p:cNvPr id="146436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830263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lu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86000" y="7938"/>
            <a:ext cx="6858000" cy="6858000"/>
          </a:xfrm>
          <a:prstGeom prst="rect">
            <a:avLst/>
          </a:prstGeom>
        </p:spPr>
      </p:pic>
      <p:sp>
        <p:nvSpPr>
          <p:cNvPr id="148483" name="TextBox 4"/>
          <p:cNvSpPr txBox="1">
            <a:spLocks noChangeArrowheads="1"/>
          </p:cNvSpPr>
          <p:nvPr/>
        </p:nvSpPr>
        <p:spPr bwMode="auto">
          <a:xfrm>
            <a:off x="838200" y="7938"/>
            <a:ext cx="3640138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@andrewxhill</a:t>
            </a:r>
          </a:p>
        </p:txBody>
      </p:sp>
      <p:pic>
        <p:nvPicPr>
          <p:cNvPr id="148484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838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phyloinformatic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532" y="1744133"/>
            <a:ext cx="9061468" cy="9620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-213801" y="4351867"/>
            <a:ext cx="9569468" cy="3132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400" y="633264"/>
            <a:ext cx="5511800" cy="59343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22" y="552450"/>
            <a:ext cx="4064000" cy="609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867" y="552450"/>
            <a:ext cx="406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iNaturalist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417638"/>
            <a:ext cx="3341511" cy="50122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867" y="1417637"/>
            <a:ext cx="3341512" cy="50122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Species distributions</a:t>
            </a:r>
          </a:p>
          <a:p>
            <a:endParaRPr lang="en-US" dirty="0" smtClean="0"/>
          </a:p>
          <a:p>
            <a:r>
              <a:rPr lang="en-US" dirty="0" err="1" smtClean="0"/>
              <a:t>Geophylogenies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Taxonomy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BF91361-6840-6D43-AFF9-C9619B1FB26A}" type="slidenum">
              <a:rPr lang="en-US" smtClean="0">
                <a:latin typeface="Times New Roman" pitchFamily="1" charset="0"/>
              </a:rPr>
              <a:pPr/>
              <a:t>45</a:t>
            </a:fld>
            <a:endParaRPr lang="en-US" smtClean="0">
              <a:latin typeface="Times New Roman" pitchFamily="1" charset="0"/>
            </a:endParaRPr>
          </a:p>
        </p:txBody>
      </p:sp>
      <p:pic>
        <p:nvPicPr>
          <p:cNvPr id="117763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-25400"/>
            <a:ext cx="5162550" cy="688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81000"/>
            <a:ext cx="6629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Names can change…</a:t>
            </a:r>
            <a:br>
              <a:rPr lang="en-US"/>
            </a:br>
            <a:r>
              <a:rPr lang="en-US" sz="3600" i="1"/>
              <a:t>Leptodactylus fuscus</a:t>
            </a:r>
            <a:r>
              <a:rPr lang="en-US" sz="3600"/>
              <a:t> (Schneider)</a:t>
            </a:r>
            <a:endParaRPr lang="en-US"/>
          </a:p>
        </p:txBody>
      </p:sp>
      <p:sp>
        <p:nvSpPr>
          <p:cNvPr id="87043" name="Text Box 3"/>
          <p:cNvSpPr txBox="1">
            <a:spLocks noChangeArrowheads="1"/>
          </p:cNvSpPr>
          <p:nvPr/>
        </p:nvSpPr>
        <p:spPr bwMode="auto">
          <a:xfrm>
            <a:off x="1219200" y="2133600"/>
            <a:ext cx="6051550" cy="447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457200" indent="-457200">
              <a:buFont typeface="Times" pitchFamily="1" charset="0"/>
              <a:buAutoNum type="arabicPlain" startAt="1799"/>
            </a:pPr>
            <a:r>
              <a:rPr lang="en-US">
                <a:latin typeface="Times New Roman" pitchFamily="1" charset="0"/>
              </a:rPr>
              <a:t> </a:t>
            </a:r>
            <a:r>
              <a:rPr lang="en-US" i="1">
                <a:latin typeface="Times New Roman" pitchFamily="1" charset="0"/>
              </a:rPr>
              <a:t>Rana fusca</a:t>
            </a:r>
            <a:r>
              <a:rPr lang="en-US">
                <a:latin typeface="Times New Roman" pitchFamily="1" charset="0"/>
              </a:rPr>
              <a:t> Schneider</a:t>
            </a:r>
          </a:p>
          <a:p>
            <a:pPr marL="457200" indent="-457200">
              <a:buFont typeface="Times" pitchFamily="1" charset="0"/>
              <a:buNone/>
            </a:pPr>
            <a:r>
              <a:rPr lang="en-US">
                <a:latin typeface="Times New Roman" pitchFamily="1" charset="0"/>
              </a:rPr>
              <a:t>1802 </a:t>
            </a:r>
            <a:r>
              <a:rPr lang="en-US" i="1">
                <a:latin typeface="Times New Roman" pitchFamily="1" charset="0"/>
              </a:rPr>
              <a:t>Rana</a:t>
            </a:r>
            <a:r>
              <a:rPr lang="en-US">
                <a:latin typeface="Times New Roman" pitchFamily="1" charset="0"/>
              </a:rPr>
              <a:t> </a:t>
            </a:r>
            <a:r>
              <a:rPr lang="en-US" i="1">
                <a:latin typeface="Times New Roman" pitchFamily="1" charset="0"/>
              </a:rPr>
              <a:t>typhonia</a:t>
            </a:r>
            <a:r>
              <a:rPr lang="en-US">
                <a:latin typeface="Times New Roman" pitchFamily="1" charset="0"/>
              </a:rPr>
              <a:t> Sonnini &amp; Latreille</a:t>
            </a:r>
          </a:p>
          <a:p>
            <a:pPr marL="457200" indent="-457200">
              <a:buFont typeface="Times" pitchFamily="1" charset="0"/>
              <a:buNone/>
            </a:pPr>
            <a:r>
              <a:rPr lang="en-US">
                <a:latin typeface="Times New Roman" pitchFamily="1" charset="0"/>
              </a:rPr>
              <a:t>1803 </a:t>
            </a:r>
            <a:r>
              <a:rPr lang="en-US" i="1">
                <a:latin typeface="Times New Roman" pitchFamily="1" charset="0"/>
              </a:rPr>
              <a:t>Rana</a:t>
            </a:r>
            <a:r>
              <a:rPr lang="en-US">
                <a:latin typeface="Times New Roman" pitchFamily="1" charset="0"/>
              </a:rPr>
              <a:t> </a:t>
            </a:r>
            <a:r>
              <a:rPr lang="en-US" i="1">
                <a:latin typeface="Times New Roman" pitchFamily="1" charset="0"/>
              </a:rPr>
              <a:t>typhonia</a:t>
            </a:r>
            <a:r>
              <a:rPr lang="en-US">
                <a:latin typeface="Times New Roman" pitchFamily="1" charset="0"/>
              </a:rPr>
              <a:t> Daudin</a:t>
            </a:r>
          </a:p>
          <a:p>
            <a:pPr marL="457200" indent="-457200">
              <a:buFont typeface="Times" pitchFamily="1" charset="0"/>
              <a:buNone/>
            </a:pPr>
            <a:r>
              <a:rPr lang="en-US">
                <a:latin typeface="Times New Roman" pitchFamily="1" charset="0"/>
              </a:rPr>
              <a:t>1824 </a:t>
            </a:r>
            <a:r>
              <a:rPr lang="en-US" i="1">
                <a:latin typeface="Times New Roman" pitchFamily="1" charset="0"/>
              </a:rPr>
              <a:t>Rana</a:t>
            </a:r>
            <a:r>
              <a:rPr lang="en-US">
                <a:latin typeface="Times New Roman" pitchFamily="1" charset="0"/>
              </a:rPr>
              <a:t> </a:t>
            </a:r>
            <a:r>
              <a:rPr lang="en-US" i="1">
                <a:latin typeface="Times New Roman" pitchFamily="1" charset="0"/>
              </a:rPr>
              <a:t>sibilatrix</a:t>
            </a:r>
            <a:r>
              <a:rPr lang="en-US">
                <a:latin typeface="Times New Roman" pitchFamily="1" charset="0"/>
              </a:rPr>
              <a:t> Wied</a:t>
            </a:r>
          </a:p>
          <a:p>
            <a:pPr marL="457200" indent="-457200">
              <a:buFont typeface="Times" pitchFamily="1" charset="0"/>
              <a:buNone/>
            </a:pPr>
            <a:r>
              <a:rPr lang="en-US">
                <a:latin typeface="Times New Roman" pitchFamily="1" charset="0"/>
              </a:rPr>
              <a:t>1826 </a:t>
            </a:r>
            <a:r>
              <a:rPr lang="en-US" i="1">
                <a:latin typeface="Times New Roman" pitchFamily="1" charset="0"/>
              </a:rPr>
              <a:t>Leptodactylus</a:t>
            </a:r>
            <a:r>
              <a:rPr lang="en-US">
                <a:latin typeface="Times New Roman" pitchFamily="1" charset="0"/>
              </a:rPr>
              <a:t> </a:t>
            </a:r>
            <a:r>
              <a:rPr lang="en-US" i="1">
                <a:latin typeface="Times New Roman" pitchFamily="1" charset="0"/>
              </a:rPr>
              <a:t>typhonius</a:t>
            </a:r>
            <a:r>
              <a:rPr lang="en-US">
                <a:latin typeface="Times New Roman" pitchFamily="1" charset="0"/>
              </a:rPr>
              <a:t> Fitzinger</a:t>
            </a:r>
          </a:p>
          <a:p>
            <a:pPr marL="457200" indent="-457200">
              <a:buFont typeface="Times" pitchFamily="1" charset="0"/>
              <a:buNone/>
            </a:pPr>
            <a:r>
              <a:rPr lang="en-US">
                <a:latin typeface="Times New Roman" pitchFamily="1" charset="0"/>
              </a:rPr>
              <a:t>1841 </a:t>
            </a:r>
            <a:r>
              <a:rPr lang="en-US" i="1">
                <a:latin typeface="Times New Roman" pitchFamily="1" charset="0"/>
              </a:rPr>
              <a:t>Cystignathus</a:t>
            </a:r>
            <a:r>
              <a:rPr lang="en-US">
                <a:latin typeface="Times New Roman" pitchFamily="1" charset="0"/>
              </a:rPr>
              <a:t> </a:t>
            </a:r>
            <a:r>
              <a:rPr lang="en-US" i="1">
                <a:latin typeface="Times New Roman" pitchFamily="1" charset="0"/>
              </a:rPr>
              <a:t>typhonius</a:t>
            </a:r>
            <a:r>
              <a:rPr lang="en-US">
                <a:latin typeface="Times New Roman" pitchFamily="1" charset="0"/>
              </a:rPr>
              <a:t> Dumeril &amp; Bibron</a:t>
            </a:r>
          </a:p>
          <a:p>
            <a:pPr marL="457200" indent="-457200">
              <a:buFont typeface="Times" pitchFamily="1" charset="0"/>
              <a:buNone/>
            </a:pPr>
            <a:r>
              <a:rPr lang="en-US">
                <a:latin typeface="Times New Roman" pitchFamily="1" charset="0"/>
              </a:rPr>
              <a:t>1843 </a:t>
            </a:r>
            <a:r>
              <a:rPr lang="en-US" i="1">
                <a:latin typeface="Times New Roman" pitchFamily="1" charset="0"/>
              </a:rPr>
              <a:t>Leptodactylus</a:t>
            </a:r>
            <a:r>
              <a:rPr lang="en-US">
                <a:latin typeface="Times New Roman" pitchFamily="1" charset="0"/>
              </a:rPr>
              <a:t> </a:t>
            </a:r>
            <a:r>
              <a:rPr lang="en-US" i="1">
                <a:latin typeface="Times New Roman" pitchFamily="1" charset="0"/>
              </a:rPr>
              <a:t>typhonius</a:t>
            </a:r>
            <a:r>
              <a:rPr lang="en-US">
                <a:latin typeface="Times New Roman" pitchFamily="1" charset="0"/>
              </a:rPr>
              <a:t> Fitzinger</a:t>
            </a:r>
          </a:p>
          <a:p>
            <a:pPr marL="457200" indent="-457200">
              <a:buFont typeface="Times" pitchFamily="1" charset="0"/>
              <a:buNone/>
            </a:pPr>
            <a:r>
              <a:rPr lang="en-US">
                <a:latin typeface="Times New Roman" pitchFamily="1" charset="0"/>
              </a:rPr>
              <a:t>1858 </a:t>
            </a:r>
            <a:r>
              <a:rPr lang="en-US" i="1">
                <a:latin typeface="Times New Roman" pitchFamily="1" charset="0"/>
              </a:rPr>
              <a:t>Cystignathus</a:t>
            </a:r>
            <a:r>
              <a:rPr lang="en-US">
                <a:latin typeface="Times New Roman" pitchFamily="1" charset="0"/>
              </a:rPr>
              <a:t> </a:t>
            </a:r>
            <a:r>
              <a:rPr lang="en-US" i="1">
                <a:latin typeface="Times New Roman" pitchFamily="1" charset="0"/>
              </a:rPr>
              <a:t>fuscus</a:t>
            </a:r>
            <a:r>
              <a:rPr lang="en-US">
                <a:latin typeface="Times New Roman" pitchFamily="1" charset="0"/>
              </a:rPr>
              <a:t> Günther</a:t>
            </a:r>
          </a:p>
          <a:p>
            <a:pPr marL="457200" indent="-457200">
              <a:buFont typeface="Times" pitchFamily="1" charset="0"/>
              <a:buNone/>
            </a:pPr>
            <a:r>
              <a:rPr lang="en-US">
                <a:latin typeface="Times New Roman" pitchFamily="1" charset="0"/>
              </a:rPr>
              <a:t>1882 </a:t>
            </a:r>
            <a:r>
              <a:rPr lang="en-US" i="1">
                <a:latin typeface="Times New Roman" pitchFamily="1" charset="0"/>
              </a:rPr>
              <a:t>Leptodactylus</a:t>
            </a:r>
            <a:r>
              <a:rPr lang="en-US">
                <a:latin typeface="Times New Roman" pitchFamily="1" charset="0"/>
              </a:rPr>
              <a:t> </a:t>
            </a:r>
            <a:r>
              <a:rPr lang="en-US" i="1">
                <a:latin typeface="Times New Roman" pitchFamily="1" charset="0"/>
              </a:rPr>
              <a:t>typhonius</a:t>
            </a:r>
            <a:r>
              <a:rPr lang="en-US">
                <a:latin typeface="Times New Roman" pitchFamily="1" charset="0"/>
              </a:rPr>
              <a:t> Boulenger</a:t>
            </a:r>
          </a:p>
          <a:p>
            <a:pPr marL="457200" indent="-457200">
              <a:buFont typeface="Times" pitchFamily="1" charset="0"/>
              <a:buNone/>
            </a:pPr>
            <a:r>
              <a:rPr lang="en-US">
                <a:latin typeface="Times New Roman" pitchFamily="1" charset="0"/>
              </a:rPr>
              <a:t>1927 </a:t>
            </a:r>
            <a:r>
              <a:rPr lang="en-US" i="1">
                <a:latin typeface="Times New Roman" pitchFamily="1" charset="0"/>
              </a:rPr>
              <a:t>Leptodactylus</a:t>
            </a:r>
            <a:r>
              <a:rPr lang="en-US">
                <a:latin typeface="Times New Roman" pitchFamily="1" charset="0"/>
              </a:rPr>
              <a:t> </a:t>
            </a:r>
            <a:r>
              <a:rPr lang="en-US" i="1">
                <a:latin typeface="Times New Roman" pitchFamily="1" charset="0"/>
              </a:rPr>
              <a:t>sibilatrix</a:t>
            </a:r>
            <a:r>
              <a:rPr lang="en-US">
                <a:latin typeface="Times New Roman" pitchFamily="1" charset="0"/>
              </a:rPr>
              <a:t> Müller</a:t>
            </a:r>
          </a:p>
          <a:p>
            <a:pPr marL="457200" indent="-457200">
              <a:buFont typeface="Times" pitchFamily="1" charset="0"/>
              <a:buNone/>
            </a:pPr>
            <a:r>
              <a:rPr lang="en-US">
                <a:latin typeface="Times New Roman" pitchFamily="1" charset="0"/>
              </a:rPr>
              <a:t>1935 </a:t>
            </a:r>
            <a:r>
              <a:rPr lang="en-US" i="1">
                <a:latin typeface="Times New Roman" pitchFamily="1" charset="0"/>
              </a:rPr>
              <a:t>Leptodactylus</a:t>
            </a:r>
            <a:r>
              <a:rPr lang="en-US">
                <a:latin typeface="Times New Roman" pitchFamily="1" charset="0"/>
              </a:rPr>
              <a:t> </a:t>
            </a:r>
            <a:r>
              <a:rPr lang="en-US" i="1">
                <a:latin typeface="Times New Roman" pitchFamily="1" charset="0"/>
              </a:rPr>
              <a:t>sibilatrix</a:t>
            </a:r>
            <a:r>
              <a:rPr lang="en-US">
                <a:latin typeface="Times New Roman" pitchFamily="1" charset="0"/>
              </a:rPr>
              <a:t> Parker</a:t>
            </a:r>
          </a:p>
          <a:p>
            <a:pPr marL="457200" indent="-457200">
              <a:buFont typeface="Times" pitchFamily="1" charset="0"/>
              <a:buNone/>
            </a:pPr>
            <a:r>
              <a:rPr lang="en-US">
                <a:latin typeface="Times New Roman" pitchFamily="1" charset="0"/>
              </a:rPr>
              <a:t>1968 </a:t>
            </a:r>
            <a:r>
              <a:rPr lang="en-US" i="1">
                <a:latin typeface="Times New Roman" pitchFamily="1" charset="0"/>
              </a:rPr>
              <a:t>Leptodactylus</a:t>
            </a:r>
            <a:r>
              <a:rPr lang="en-US">
                <a:latin typeface="Times New Roman" pitchFamily="1" charset="0"/>
              </a:rPr>
              <a:t> </a:t>
            </a:r>
            <a:r>
              <a:rPr lang="en-US" i="1">
                <a:latin typeface="Times New Roman" pitchFamily="1" charset="0"/>
              </a:rPr>
              <a:t>fuscus </a:t>
            </a:r>
            <a:r>
              <a:rPr lang="en-US">
                <a:latin typeface="Times New Roman" pitchFamily="1" charset="0"/>
              </a:rPr>
              <a:t>Heyer</a:t>
            </a:r>
          </a:p>
        </p:txBody>
      </p:sp>
      <p:pic>
        <p:nvPicPr>
          <p:cNvPr id="87045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05600" y="228600"/>
            <a:ext cx="2209800" cy="145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4500" y="806450"/>
            <a:ext cx="8255000" cy="524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3187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0"/>
            <a:ext cx="75961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5104" cy="60282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phyloinformatic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7988" y="0"/>
            <a:ext cx="6244412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Taxonomy as a source of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669" y="4121150"/>
            <a:ext cx="1485900" cy="1384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0" y="1"/>
            <a:ext cx="4879368" cy="772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1" y="0"/>
            <a:ext cx="4902199" cy="77577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“Dark </a:t>
            </a:r>
            <a:r>
              <a:rPr lang="en-US" dirty="0" err="1" smtClean="0"/>
              <a:t>taxa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124482"/>
            <a:ext cx="9116129" cy="34367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575" y="263322"/>
            <a:ext cx="5221812" cy="57582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49651" y="6229218"/>
            <a:ext cx="4044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http://</a:t>
            </a:r>
            <a:r>
              <a:rPr lang="en-US" dirty="0" err="1" smtClean="0">
                <a:solidFill>
                  <a:schemeClr val="bg1"/>
                </a:solidFill>
              </a:rPr>
              <a:t>synthesis.eol.org/media/treemap</a:t>
            </a:r>
            <a:r>
              <a:rPr lang="en-US" dirty="0" smtClean="0">
                <a:solidFill>
                  <a:schemeClr val="bg1"/>
                </a:solidFill>
              </a:rPr>
              <a:t>/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 descr="/Users/rpage/Dropbox/Talks/VizBi2011/perceptive.m4v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263525" y="2362200"/>
            <a:ext cx="829945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03" name="TextBox 5"/>
          <p:cNvSpPr txBox="1">
            <a:spLocks noChangeArrowheads="1"/>
          </p:cNvSpPr>
          <p:nvPr/>
        </p:nvSpPr>
        <p:spPr bwMode="auto">
          <a:xfrm>
            <a:off x="914400" y="84138"/>
            <a:ext cx="25146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@kzelnio </a:t>
            </a:r>
          </a:p>
        </p:txBody>
      </p:sp>
      <p:pic>
        <p:nvPicPr>
          <p:cNvPr id="153604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84138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05" name="TextBox 4"/>
          <p:cNvSpPr txBox="1">
            <a:spLocks noChangeArrowheads="1"/>
          </p:cNvSpPr>
          <p:nvPr/>
        </p:nvSpPr>
        <p:spPr bwMode="auto">
          <a:xfrm>
            <a:off x="3544888" y="84138"/>
            <a:ext cx="5018087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FFFFFF"/>
              </a:solidFill>
            </a:endParaRPr>
          </a:p>
          <a:p>
            <a:r>
              <a:rPr lang="en-US">
                <a:solidFill>
                  <a:srgbClr val="FFFFFF"/>
                </a:solidFill>
              </a:rPr>
              <a:t>Think how great of a tool that could be at museums</a:t>
            </a:r>
          </a:p>
          <a:p>
            <a:r>
              <a:rPr lang="en-US">
                <a:solidFill>
                  <a:srgbClr val="FFFFFF"/>
                </a:solidFill>
              </a:rPr>
              <a:t>on a large flat screen at 4 year old height.</a:t>
            </a:r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33" fill="hold"/>
                                        <p:tgtEl>
                                          <p:spTgt spid="1536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5360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36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36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3602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video-80754721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5163" y="0"/>
            <a:ext cx="5273675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8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Taxonomy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Names</a:t>
            </a:r>
          </a:p>
          <a:p>
            <a:endParaRPr lang="en-US" dirty="0" smtClean="0"/>
          </a:p>
          <a:p>
            <a:r>
              <a:rPr lang="en-US" dirty="0" smtClean="0"/>
              <a:t>Synonyms</a:t>
            </a:r>
          </a:p>
          <a:p>
            <a:endParaRPr lang="en-US" dirty="0" smtClean="0"/>
          </a:p>
          <a:p>
            <a:r>
              <a:rPr lang="en-US" dirty="0" smtClean="0"/>
              <a:t>Classifications</a:t>
            </a:r>
          </a:p>
          <a:p>
            <a:endParaRPr lang="en-US" dirty="0" smtClean="0"/>
          </a:p>
          <a:p>
            <a:r>
              <a:rPr lang="en-US" dirty="0" err="1" smtClean="0"/>
              <a:t>Visualisation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Phylogeny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Linking biodiversity data together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2315" y="544235"/>
            <a:ext cx="5584208" cy="5454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778" name="Object 2"/>
          <p:cNvGraphicFramePr>
            <a:graphicFrameLocks noChangeAspect="1"/>
          </p:cNvGraphicFramePr>
          <p:nvPr/>
        </p:nvGraphicFramePr>
        <p:xfrm>
          <a:off x="495300" y="1581150"/>
          <a:ext cx="6605588" cy="5018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5" name="Worksheet" r:id="rId4" imgW="6605016" imgH="5017008" progId="Excel.Sheet.8">
                  <p:embed/>
                </p:oleObj>
              </mc:Choice>
              <mc:Fallback>
                <p:oleObj name="Worksheet" r:id="rId4" imgW="6605016" imgH="5017008" progId="Excel.Sheet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" y="1581150"/>
                        <a:ext cx="6605588" cy="5018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77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153400" cy="1143000"/>
          </a:xfrm>
        </p:spPr>
        <p:txBody>
          <a:bodyPr/>
          <a:lstStyle/>
          <a:p>
            <a:pPr eaLnBrk="1" hangingPunct="1"/>
            <a:r>
              <a:rPr lang="en-US" sz="3600"/>
              <a:t>Rate of growth of phylogenetic knowledge</a:t>
            </a:r>
            <a:endParaRPr lang="en-US"/>
          </a:p>
        </p:txBody>
      </p:sp>
      <p:sp>
        <p:nvSpPr>
          <p:cNvPr id="75780" name="Text Box 4"/>
          <p:cNvSpPr txBox="1">
            <a:spLocks noChangeArrowheads="1"/>
          </p:cNvSpPr>
          <p:nvPr/>
        </p:nvSpPr>
        <p:spPr bwMode="auto">
          <a:xfrm>
            <a:off x="1905000" y="2209800"/>
            <a:ext cx="2759075" cy="1562100"/>
          </a:xfrm>
          <a:prstGeom prst="rect">
            <a:avLst/>
          </a:prstGeom>
          <a:solidFill>
            <a:srgbClr val="FFF5C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" pitchFamily="1" charset="0"/>
              </a:rPr>
              <a:t>Number of papers with “molecular” and “phylogeny” in Web of Science</a:t>
            </a:r>
          </a:p>
        </p:txBody>
      </p:sp>
      <p:sp>
        <p:nvSpPr>
          <p:cNvPr id="75781" name="Line 5"/>
          <p:cNvSpPr>
            <a:spLocks noChangeShapeType="1"/>
          </p:cNvSpPr>
          <p:nvPr/>
        </p:nvSpPr>
        <p:spPr bwMode="auto">
          <a:xfrm>
            <a:off x="4572000" y="2971800"/>
            <a:ext cx="1066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782" name="Text Box 6"/>
          <p:cNvSpPr txBox="1">
            <a:spLocks noChangeArrowheads="1"/>
          </p:cNvSpPr>
          <p:nvPr/>
        </p:nvSpPr>
        <p:spPr bwMode="auto">
          <a:xfrm>
            <a:off x="7451725" y="3946525"/>
            <a:ext cx="1463675" cy="925513"/>
          </a:xfrm>
          <a:prstGeom prst="rect">
            <a:avLst/>
          </a:prstGeom>
          <a:solidFill>
            <a:srgbClr val="FFF5C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Times" pitchFamily="1" charset="0"/>
              </a:rPr>
              <a:t>Number of studies in TreeBASE</a:t>
            </a:r>
          </a:p>
        </p:txBody>
      </p:sp>
      <p:sp>
        <p:nvSpPr>
          <p:cNvPr id="75783" name="Line 7"/>
          <p:cNvSpPr>
            <a:spLocks noChangeShapeType="1"/>
          </p:cNvSpPr>
          <p:nvPr/>
        </p:nvSpPr>
        <p:spPr bwMode="auto">
          <a:xfrm flipH="1">
            <a:off x="6553200" y="4267200"/>
            <a:ext cx="914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5784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59625" y="1916113"/>
            <a:ext cx="1558925" cy="1338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ll.smal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06" y="0"/>
            <a:ext cx="4508588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video-41393196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1813" y="0"/>
            <a:ext cx="5538787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7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1555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1557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90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1558" name="TextBox 5"/>
          <p:cNvSpPr txBox="1">
            <a:spLocks noChangeArrowheads="1"/>
          </p:cNvSpPr>
          <p:nvPr/>
        </p:nvSpPr>
        <p:spPr bwMode="auto">
          <a:xfrm>
            <a:off x="990600" y="0"/>
            <a:ext cx="20447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@dr_pi</a:t>
            </a:r>
          </a:p>
        </p:txBody>
      </p:sp>
      <p:pic>
        <p:nvPicPr>
          <p:cNvPr id="2" name="CollaborativeTreeComparison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" y="990600"/>
            <a:ext cx="73152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Phylogeny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Finding a phylogeny for a group of organisms</a:t>
            </a:r>
          </a:p>
          <a:p>
            <a:endParaRPr lang="en-US" dirty="0" smtClean="0"/>
          </a:p>
          <a:p>
            <a:r>
              <a:rPr lang="en-US" dirty="0" smtClean="0"/>
              <a:t>Displaying on the web (</a:t>
            </a:r>
            <a:r>
              <a:rPr lang="en-US" dirty="0" err="1" smtClean="0"/>
              <a:t>visualisation</a:t>
            </a:r>
            <a:r>
              <a:rPr lang="en-US" dirty="0" smtClean="0"/>
              <a:t>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mining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4" descr="acampbell3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1143000"/>
            <a:ext cx="5791200" cy="463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/>
              <a:t>Text mining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  <p:pic>
        <p:nvPicPr>
          <p:cNvPr id="77828" name="Picture 4" descr="ran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0"/>
            <a:ext cx="8458200" cy="679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4"/>
          <p:cNvSpPr txBox="1">
            <a:spLocks noChangeArrowheads="1"/>
          </p:cNvSpPr>
          <p:nvPr/>
        </p:nvSpPr>
        <p:spPr bwMode="auto">
          <a:xfrm>
            <a:off x="212725" y="1038225"/>
            <a:ext cx="8626475" cy="483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Calibri" pitchFamily="1" charset="0"/>
              </a:rPr>
              <a:t>Morphological and molecular description of </a:t>
            </a:r>
            <a:r>
              <a:rPr lang="en-US" sz="2800" i="1">
                <a:latin typeface="Calibri" pitchFamily="1" charset="0"/>
              </a:rPr>
              <a:t>Haematoloechus</a:t>
            </a:r>
            <a:r>
              <a:rPr lang="en-US" sz="2800">
                <a:latin typeface="Calibri" pitchFamily="1" charset="0"/>
              </a:rPr>
              <a:t> </a:t>
            </a:r>
            <a:r>
              <a:rPr lang="en-US" sz="2800" i="1">
                <a:latin typeface="Calibri" pitchFamily="1" charset="0"/>
              </a:rPr>
              <a:t>meridionalis</a:t>
            </a:r>
            <a:r>
              <a:rPr lang="en-US" sz="2800">
                <a:latin typeface="Calibri" pitchFamily="1" charset="0"/>
              </a:rPr>
              <a:t> n. sp. (Digenea: Plagiorchioidea: Haematoloechidae) from </a:t>
            </a:r>
            <a:r>
              <a:rPr lang="en-US" sz="2800" b="1" i="1">
                <a:latin typeface="Calibri" pitchFamily="1" charset="0"/>
              </a:rPr>
              <a:t>Rana</a:t>
            </a:r>
            <a:r>
              <a:rPr lang="en-US" sz="2800" b="1">
                <a:latin typeface="Calibri" pitchFamily="1" charset="0"/>
              </a:rPr>
              <a:t> </a:t>
            </a:r>
            <a:r>
              <a:rPr lang="en-US" sz="2800" b="1" i="1">
                <a:latin typeface="Calibri" pitchFamily="1" charset="0"/>
              </a:rPr>
              <a:t>vaillanti</a:t>
            </a:r>
            <a:r>
              <a:rPr lang="en-US" sz="2800">
                <a:latin typeface="Calibri" pitchFamily="1" charset="0"/>
              </a:rPr>
              <a:t> </a:t>
            </a:r>
            <a:r>
              <a:rPr lang="en-US" sz="2800" i="1">
                <a:latin typeface="Calibri" pitchFamily="1" charset="0"/>
              </a:rPr>
              <a:t>brocchi</a:t>
            </a:r>
            <a:r>
              <a:rPr lang="en-US" sz="2800">
                <a:latin typeface="Calibri" pitchFamily="1" charset="0"/>
              </a:rPr>
              <a:t> of Guanacaste, Costa Rica</a:t>
            </a:r>
          </a:p>
          <a:p>
            <a:endParaRPr lang="en-US" sz="2800">
              <a:latin typeface="Calibri" pitchFamily="1" charset="0"/>
            </a:endParaRPr>
          </a:p>
          <a:p>
            <a:r>
              <a:rPr lang="en-US" sz="2800" i="1">
                <a:latin typeface="Calibri" pitchFamily="1" charset="0"/>
              </a:rPr>
              <a:t>Halipegus</a:t>
            </a:r>
            <a:r>
              <a:rPr lang="en-US" sz="2800">
                <a:latin typeface="Calibri" pitchFamily="1" charset="0"/>
              </a:rPr>
              <a:t> </a:t>
            </a:r>
            <a:r>
              <a:rPr lang="en-US" sz="2800" i="1">
                <a:latin typeface="Calibri" pitchFamily="1" charset="0"/>
              </a:rPr>
              <a:t>eschi</a:t>
            </a:r>
            <a:r>
              <a:rPr lang="en-US" sz="2800">
                <a:latin typeface="Calibri" pitchFamily="1" charset="0"/>
              </a:rPr>
              <a:t> n. sp. (Digenea: Hemiuridae) in </a:t>
            </a:r>
            <a:r>
              <a:rPr lang="en-US" sz="2800" b="1" i="1">
                <a:latin typeface="Calibri" pitchFamily="1" charset="0"/>
              </a:rPr>
              <a:t>Rana</a:t>
            </a:r>
            <a:r>
              <a:rPr lang="en-US" sz="2800" b="1">
                <a:latin typeface="Calibri" pitchFamily="1" charset="0"/>
              </a:rPr>
              <a:t> </a:t>
            </a:r>
            <a:r>
              <a:rPr lang="en-US" sz="2800" b="1" i="1">
                <a:latin typeface="Calibri" pitchFamily="1" charset="0"/>
              </a:rPr>
              <a:t>vaillanti</a:t>
            </a:r>
            <a:r>
              <a:rPr lang="en-US" sz="2800">
                <a:latin typeface="Calibri" pitchFamily="1" charset="0"/>
              </a:rPr>
              <a:t> from Guanacaste Province, Costa Rica</a:t>
            </a:r>
          </a:p>
          <a:p>
            <a:endParaRPr lang="en-US" sz="2800">
              <a:latin typeface="Calibri" pitchFamily="1" charset="0"/>
            </a:endParaRPr>
          </a:p>
          <a:p>
            <a:r>
              <a:rPr lang="en-US" sz="2800" i="1">
                <a:latin typeface="Calibri" pitchFamily="1" charset="0"/>
              </a:rPr>
              <a:t>Haematoloechus</a:t>
            </a:r>
            <a:r>
              <a:rPr lang="en-US" sz="2800">
                <a:latin typeface="Calibri" pitchFamily="1" charset="0"/>
              </a:rPr>
              <a:t> </a:t>
            </a:r>
            <a:r>
              <a:rPr lang="en-US" sz="2800" i="1">
                <a:latin typeface="Calibri" pitchFamily="1" charset="0"/>
              </a:rPr>
              <a:t>danbrooksi</a:t>
            </a:r>
            <a:r>
              <a:rPr lang="en-US" sz="2800">
                <a:latin typeface="Calibri" pitchFamily="1" charset="0"/>
              </a:rPr>
              <a:t> n. sp. (Digenea: Plagiorchioidea) from </a:t>
            </a:r>
            <a:r>
              <a:rPr lang="en-US" sz="2800" b="1" i="1">
                <a:latin typeface="Calibri" pitchFamily="1" charset="0"/>
              </a:rPr>
              <a:t>Rana</a:t>
            </a:r>
            <a:r>
              <a:rPr lang="en-US" sz="2800" b="1">
                <a:latin typeface="Calibri" pitchFamily="1" charset="0"/>
              </a:rPr>
              <a:t> </a:t>
            </a:r>
            <a:r>
              <a:rPr lang="en-US" sz="2800" b="1" i="1">
                <a:latin typeface="Calibri" pitchFamily="1" charset="0"/>
              </a:rPr>
              <a:t>vaillanti</a:t>
            </a:r>
            <a:r>
              <a:rPr lang="en-US" sz="2800">
                <a:latin typeface="Calibri" pitchFamily="1" charset="0"/>
              </a:rPr>
              <a:t> from Los Tuxtlas, Veracruz, Mexico</a:t>
            </a:r>
          </a:p>
        </p:txBody>
      </p:sp>
      <p:pic>
        <p:nvPicPr>
          <p:cNvPr id="79875" name="Picture 5" descr="haemat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42275" y="5638800"/>
            <a:ext cx="110172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Freeform 6"/>
          <p:cNvSpPr>
            <a:spLocks/>
          </p:cNvSpPr>
          <p:nvPr/>
        </p:nvSpPr>
        <p:spPr bwMode="auto">
          <a:xfrm>
            <a:off x="5392738" y="1828800"/>
            <a:ext cx="1219200" cy="800100"/>
          </a:xfrm>
          <a:custGeom>
            <a:avLst/>
            <a:gdLst>
              <a:gd name="T0" fmla="*/ 592 w 976"/>
              <a:gd name="T1" fmla="*/ 24 h 616"/>
              <a:gd name="T2" fmla="*/ 352 w 976"/>
              <a:gd name="T3" fmla="*/ 24 h 616"/>
              <a:gd name="T4" fmla="*/ 112 w 976"/>
              <a:gd name="T5" fmla="*/ 168 h 616"/>
              <a:gd name="T6" fmla="*/ 64 w 976"/>
              <a:gd name="T7" fmla="*/ 552 h 616"/>
              <a:gd name="T8" fmla="*/ 496 w 976"/>
              <a:gd name="T9" fmla="*/ 552 h 616"/>
              <a:gd name="T10" fmla="*/ 928 w 976"/>
              <a:gd name="T11" fmla="*/ 408 h 616"/>
              <a:gd name="T12" fmla="*/ 784 w 976"/>
              <a:gd name="T13" fmla="*/ 72 h 616"/>
              <a:gd name="T14" fmla="*/ 496 w 976"/>
              <a:gd name="T15" fmla="*/ 24 h 61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976"/>
              <a:gd name="T25" fmla="*/ 0 h 616"/>
              <a:gd name="T26" fmla="*/ 976 w 976"/>
              <a:gd name="T27" fmla="*/ 616 h 61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976" h="616">
                <a:moveTo>
                  <a:pt x="592" y="24"/>
                </a:moveTo>
                <a:cubicBezTo>
                  <a:pt x="512" y="12"/>
                  <a:pt x="432" y="0"/>
                  <a:pt x="352" y="24"/>
                </a:cubicBezTo>
                <a:cubicBezTo>
                  <a:pt x="272" y="48"/>
                  <a:pt x="160" y="80"/>
                  <a:pt x="112" y="168"/>
                </a:cubicBezTo>
                <a:cubicBezTo>
                  <a:pt x="64" y="256"/>
                  <a:pt x="0" y="488"/>
                  <a:pt x="64" y="552"/>
                </a:cubicBezTo>
                <a:cubicBezTo>
                  <a:pt x="128" y="616"/>
                  <a:pt x="352" y="576"/>
                  <a:pt x="496" y="552"/>
                </a:cubicBezTo>
                <a:cubicBezTo>
                  <a:pt x="640" y="528"/>
                  <a:pt x="880" y="488"/>
                  <a:pt x="928" y="408"/>
                </a:cubicBezTo>
                <a:cubicBezTo>
                  <a:pt x="976" y="328"/>
                  <a:pt x="856" y="136"/>
                  <a:pt x="784" y="72"/>
                </a:cubicBezTo>
                <a:cubicBezTo>
                  <a:pt x="712" y="8"/>
                  <a:pt x="604" y="16"/>
                  <a:pt x="496" y="24"/>
                </a:cubicBezTo>
              </a:path>
            </a:pathLst>
          </a:custGeom>
          <a:noFill/>
          <a:ln w="76200">
            <a:solidFill>
              <a:srgbClr val="FF8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itchFamily="1" charset="0"/>
            </a:endParaRPr>
          </a:p>
        </p:txBody>
      </p:sp>
      <p:sp>
        <p:nvSpPr>
          <p:cNvPr id="12296" name="Freeform 8"/>
          <p:cNvSpPr>
            <a:spLocks/>
          </p:cNvSpPr>
          <p:nvPr/>
        </p:nvSpPr>
        <p:spPr bwMode="auto">
          <a:xfrm>
            <a:off x="6465888" y="3182938"/>
            <a:ext cx="736600" cy="546100"/>
          </a:xfrm>
          <a:custGeom>
            <a:avLst/>
            <a:gdLst>
              <a:gd name="T0" fmla="*/ 216 w 464"/>
              <a:gd name="T1" fmla="*/ 32 h 344"/>
              <a:gd name="T2" fmla="*/ 24 w 464"/>
              <a:gd name="T3" fmla="*/ 176 h 344"/>
              <a:gd name="T4" fmla="*/ 72 w 464"/>
              <a:gd name="T5" fmla="*/ 320 h 344"/>
              <a:gd name="T6" fmla="*/ 360 w 464"/>
              <a:gd name="T7" fmla="*/ 320 h 344"/>
              <a:gd name="T8" fmla="*/ 456 w 464"/>
              <a:gd name="T9" fmla="*/ 224 h 344"/>
              <a:gd name="T10" fmla="*/ 408 w 464"/>
              <a:gd name="T11" fmla="*/ 32 h 344"/>
              <a:gd name="T12" fmla="*/ 216 w 464"/>
              <a:gd name="T13" fmla="*/ 32 h 34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64"/>
              <a:gd name="T22" fmla="*/ 0 h 344"/>
              <a:gd name="T23" fmla="*/ 464 w 464"/>
              <a:gd name="T24" fmla="*/ 344 h 34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64" h="344">
                <a:moveTo>
                  <a:pt x="216" y="32"/>
                </a:moveTo>
                <a:cubicBezTo>
                  <a:pt x="152" y="56"/>
                  <a:pt x="48" y="128"/>
                  <a:pt x="24" y="176"/>
                </a:cubicBezTo>
                <a:cubicBezTo>
                  <a:pt x="0" y="224"/>
                  <a:pt x="16" y="296"/>
                  <a:pt x="72" y="320"/>
                </a:cubicBezTo>
                <a:cubicBezTo>
                  <a:pt x="128" y="344"/>
                  <a:pt x="296" y="336"/>
                  <a:pt x="360" y="320"/>
                </a:cubicBezTo>
                <a:cubicBezTo>
                  <a:pt x="424" y="304"/>
                  <a:pt x="448" y="272"/>
                  <a:pt x="456" y="224"/>
                </a:cubicBezTo>
                <a:cubicBezTo>
                  <a:pt x="464" y="176"/>
                  <a:pt x="448" y="64"/>
                  <a:pt x="408" y="32"/>
                </a:cubicBezTo>
                <a:cubicBezTo>
                  <a:pt x="368" y="0"/>
                  <a:pt x="280" y="8"/>
                  <a:pt x="216" y="32"/>
                </a:cubicBezTo>
                <a:close/>
              </a:path>
            </a:pathLst>
          </a:custGeom>
          <a:noFill/>
          <a:ln w="76200">
            <a:solidFill>
              <a:srgbClr val="FF8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itchFamily="1" charset="0"/>
            </a:endParaRPr>
          </a:p>
        </p:txBody>
      </p:sp>
      <p:sp>
        <p:nvSpPr>
          <p:cNvPr id="12297" name="Freeform 9"/>
          <p:cNvSpPr>
            <a:spLocks/>
          </p:cNvSpPr>
          <p:nvPr/>
        </p:nvSpPr>
        <p:spPr bwMode="auto">
          <a:xfrm>
            <a:off x="2573338" y="4814888"/>
            <a:ext cx="952500" cy="736600"/>
          </a:xfrm>
          <a:custGeom>
            <a:avLst/>
            <a:gdLst>
              <a:gd name="T0" fmla="*/ 192 w 600"/>
              <a:gd name="T1" fmla="*/ 24 h 464"/>
              <a:gd name="T2" fmla="*/ 96 w 600"/>
              <a:gd name="T3" fmla="*/ 120 h 464"/>
              <a:gd name="T4" fmla="*/ 48 w 600"/>
              <a:gd name="T5" fmla="*/ 408 h 464"/>
              <a:gd name="T6" fmla="*/ 384 w 600"/>
              <a:gd name="T7" fmla="*/ 456 h 464"/>
              <a:gd name="T8" fmla="*/ 576 w 600"/>
              <a:gd name="T9" fmla="*/ 360 h 464"/>
              <a:gd name="T10" fmla="*/ 528 w 600"/>
              <a:gd name="T11" fmla="*/ 168 h 464"/>
              <a:gd name="T12" fmla="*/ 432 w 600"/>
              <a:gd name="T13" fmla="*/ 24 h 464"/>
              <a:gd name="T14" fmla="*/ 192 w 600"/>
              <a:gd name="T15" fmla="*/ 24 h 46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00"/>
              <a:gd name="T25" fmla="*/ 0 h 464"/>
              <a:gd name="T26" fmla="*/ 600 w 600"/>
              <a:gd name="T27" fmla="*/ 464 h 46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00" h="464">
                <a:moveTo>
                  <a:pt x="192" y="24"/>
                </a:moveTo>
                <a:cubicBezTo>
                  <a:pt x="136" y="40"/>
                  <a:pt x="120" y="56"/>
                  <a:pt x="96" y="120"/>
                </a:cubicBezTo>
                <a:cubicBezTo>
                  <a:pt x="72" y="184"/>
                  <a:pt x="0" y="352"/>
                  <a:pt x="48" y="408"/>
                </a:cubicBezTo>
                <a:cubicBezTo>
                  <a:pt x="96" y="464"/>
                  <a:pt x="296" y="464"/>
                  <a:pt x="384" y="456"/>
                </a:cubicBezTo>
                <a:cubicBezTo>
                  <a:pt x="472" y="448"/>
                  <a:pt x="552" y="408"/>
                  <a:pt x="576" y="360"/>
                </a:cubicBezTo>
                <a:cubicBezTo>
                  <a:pt x="600" y="312"/>
                  <a:pt x="552" y="224"/>
                  <a:pt x="528" y="168"/>
                </a:cubicBezTo>
                <a:cubicBezTo>
                  <a:pt x="504" y="112"/>
                  <a:pt x="480" y="48"/>
                  <a:pt x="432" y="24"/>
                </a:cubicBezTo>
                <a:cubicBezTo>
                  <a:pt x="384" y="0"/>
                  <a:pt x="248" y="8"/>
                  <a:pt x="192" y="24"/>
                </a:cubicBezTo>
                <a:close/>
              </a:path>
            </a:pathLst>
          </a:custGeom>
          <a:noFill/>
          <a:ln w="76200">
            <a:solidFill>
              <a:srgbClr val="FF8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itchFamily="1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4" grpId="0" animBg="1"/>
      <p:bldP spid="12296" grpId="0" animBg="1"/>
      <p:bldP spid="1229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endParaRPr lang="en-US"/>
          </a:p>
        </p:txBody>
      </p:sp>
      <p:sp>
        <p:nvSpPr>
          <p:cNvPr id="1884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800600"/>
            <a:ext cx="6400800" cy="838200"/>
          </a:xfrm>
        </p:spPr>
        <p:txBody>
          <a:bodyPr>
            <a:normAutofit/>
          </a:bodyPr>
          <a:lstStyle/>
          <a:p>
            <a:r>
              <a:rPr lang="en-US" i="1">
                <a:solidFill>
                  <a:srgbClr val="898989"/>
                </a:solidFill>
              </a:rPr>
              <a:t>Apomys datae</a:t>
            </a: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6188" y="685800"/>
            <a:ext cx="4114800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457200" y="274638"/>
            <a:ext cx="8229600" cy="766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What do crustaceans 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live on?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71600" y="4272118"/>
            <a:ext cx="1283575" cy="2142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700" y="1104042"/>
            <a:ext cx="6728700" cy="55643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7329" y="3286035"/>
            <a:ext cx="13327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Green</a:t>
            </a:r>
          </a:p>
          <a:p>
            <a:r>
              <a:rPr lang="en-US" sz="3600" dirty="0" smtClean="0"/>
              <a:t>plants</a:t>
            </a:r>
            <a:endParaRPr lang="en-US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8167" y="5144863"/>
            <a:ext cx="171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Bacteria</a:t>
            </a:r>
            <a:endParaRPr 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769023" y="1253261"/>
            <a:ext cx="1205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Fungi</a:t>
            </a:r>
            <a:endParaRPr 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6590150" y="1899592"/>
            <a:ext cx="2364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Vertebrates</a:t>
            </a:r>
            <a:endParaRPr lang="en-US" sz="3600" dirty="0"/>
          </a:p>
        </p:txBody>
      </p:sp>
      <p:sp>
        <p:nvSpPr>
          <p:cNvPr id="14" name="TextBox 13"/>
          <p:cNvSpPr txBox="1"/>
          <p:nvPr/>
        </p:nvSpPr>
        <p:spPr>
          <a:xfrm>
            <a:off x="6142166" y="1104042"/>
            <a:ext cx="2316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Arthropods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63" y="1041269"/>
            <a:ext cx="6912237" cy="5434981"/>
          </a:xfrm>
          <a:prstGeom prst="rect">
            <a:avLst/>
          </a:prstGeom>
        </p:spPr>
      </p:pic>
      <p:sp>
        <p:nvSpPr>
          <p:cNvPr id="5" name="Title 4"/>
          <p:cNvSpPr txBox="1">
            <a:spLocks/>
          </p:cNvSpPr>
          <p:nvPr/>
        </p:nvSpPr>
        <p:spPr>
          <a:xfrm>
            <a:off x="457200" y="274638"/>
            <a:ext cx="8229600" cy="766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What do insects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live on?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7329" y="3286035"/>
            <a:ext cx="13327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Green</a:t>
            </a:r>
          </a:p>
          <a:p>
            <a:r>
              <a:rPr lang="en-US" sz="3600" dirty="0" smtClean="0"/>
              <a:t>plants</a:t>
            </a:r>
            <a:endParaRPr lang="en-US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5818167" y="5144863"/>
            <a:ext cx="171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Bacteria</a:t>
            </a:r>
            <a:endParaRPr lang="en-US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769023" y="1253261"/>
            <a:ext cx="1205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Fungi</a:t>
            </a:r>
            <a:endParaRPr 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6590150" y="1899592"/>
            <a:ext cx="2364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Vertebrates</a:t>
            </a:r>
            <a:endParaRPr 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6142166" y="1104042"/>
            <a:ext cx="2316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Arthropods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mining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Extracting information from the literature</a:t>
            </a:r>
          </a:p>
          <a:p>
            <a:endParaRPr lang="en-US" dirty="0" smtClean="0"/>
          </a:p>
          <a:p>
            <a:r>
              <a:rPr lang="en-US" dirty="0" smtClean="0"/>
              <a:t>Extracting information from databases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02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304800"/>
            <a:ext cx="6965950" cy="618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ounded Rectangle 2"/>
          <p:cNvSpPr/>
          <p:nvPr/>
        </p:nvSpPr>
        <p:spPr>
          <a:xfrm>
            <a:off x="1600200" y="3124200"/>
            <a:ext cx="4267200" cy="228600"/>
          </a:xfrm>
          <a:prstGeom prst="roundRect">
            <a:avLst/>
          </a:prstGeom>
          <a:solidFill>
            <a:srgbClr val="C0504D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038600" y="4876800"/>
            <a:ext cx="1066800" cy="228600"/>
          </a:xfrm>
          <a:prstGeom prst="roundRect">
            <a:avLst/>
          </a:prstGeom>
          <a:solidFill>
            <a:srgbClr val="C0504D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endParaRPr lang="en-US"/>
          </a:p>
        </p:txBody>
      </p:sp>
      <p:sp>
        <p:nvSpPr>
          <p:cNvPr id="204803" name="Rectangle 1027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838" y="552450"/>
            <a:ext cx="7218362" cy="5753100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2327</TotalTime>
  <Words>675</Words>
  <Application>Microsoft Macintosh PowerPoint</Application>
  <PresentationFormat>On-screen Show (4:3)</PresentationFormat>
  <Paragraphs>162</Paragraphs>
  <Slides>73</Slides>
  <Notes>26</Notes>
  <HiddenSlides>0</HiddenSlides>
  <MMClips>6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0" baseType="lpstr">
      <vt:lpstr>Calibri</vt:lpstr>
      <vt:lpstr>ＭＳ Ｐゴシック</vt:lpstr>
      <vt:lpstr>Times</vt:lpstr>
      <vt:lpstr>Times New Roman</vt:lpstr>
      <vt:lpstr>Arial</vt:lpstr>
      <vt:lpstr>Office Theme</vt:lpstr>
      <vt:lpstr>Worksheet</vt:lpstr>
      <vt:lpstr>Biodiversity Informatics (AKA “Phyloinformatics”)  http://iphylo.org/~rpage/phyloinformatics</vt:lpstr>
      <vt:lpstr>Administrivia</vt:lpstr>
      <vt:lpstr>What is “biodiversity informatics”?</vt:lpstr>
      <vt:lpstr>PowerPoint Presentation</vt:lpstr>
      <vt:lpstr>PowerPoint Presentation</vt:lpstr>
      <vt:lpstr>Linking biodiversity data together</vt:lpstr>
      <vt:lpstr>PowerPoint Presentation</vt:lpstr>
      <vt:lpstr>PowerPoint Presentation</vt:lpstr>
      <vt:lpstr>PowerPoint Presentation</vt:lpstr>
      <vt:lpstr>Apomys specimen</vt:lpstr>
      <vt:lpstr>PowerPoint Presentation</vt:lpstr>
      <vt:lpstr>PowerPoint Presentation</vt:lpstr>
      <vt:lpstr>Our questions span multiple databases  (“paths” in network)</vt:lpstr>
      <vt:lpstr>PowerPoint Presentation</vt:lpstr>
      <vt:lpstr>PowerPoint Presentation</vt:lpstr>
      <vt:lpstr>PowerPoint Presentation</vt:lpstr>
      <vt:lpstr>GenBank records from Spain</vt:lpstr>
      <vt:lpstr>How do we integrate these data?</vt:lpstr>
      <vt:lpstr>Why integrate?</vt:lpstr>
      <vt:lpstr>Learn stuff we don’t know</vt:lpstr>
      <vt:lpstr>PowerPoint Presentation</vt:lpstr>
      <vt:lpstr>PowerPoint Presentation</vt:lpstr>
      <vt:lpstr>Things we know  …without knowing that we know</vt:lpstr>
      <vt:lpstr>Melissotarsus insularis </vt:lpstr>
      <vt:lpstr>PowerPoint Presentation</vt:lpstr>
      <vt:lpstr>No one source has all the answers</vt:lpstr>
      <vt:lpstr>PowerPoint Presentation</vt:lpstr>
      <vt:lpstr>PowerPoint Presentation</vt:lpstr>
      <vt:lpstr>Single source</vt:lpstr>
      <vt:lpstr>Many sources</vt:lpstr>
      <vt:lpstr>PowerPoint Presentation</vt:lpstr>
      <vt:lpstr>Combine sources</vt:lpstr>
      <vt:lpstr>PowerPoint Presentation</vt:lpstr>
      <vt:lpstr>ispecies.org</vt:lpstr>
      <vt:lpstr>Linking</vt:lpstr>
      <vt:lpstr>Geography</vt:lpstr>
      <vt:lpstr>GBIF.org 600+ million records</vt:lpstr>
      <vt:lpstr>PowerPoint Presentation</vt:lpstr>
      <vt:lpstr>PowerPoint Presentation</vt:lpstr>
      <vt:lpstr>PowerPoint Presentation</vt:lpstr>
      <vt:lpstr>PowerPoint Presentation</vt:lpstr>
      <vt:lpstr>iNaturalist</vt:lpstr>
      <vt:lpstr>Geography</vt:lpstr>
      <vt:lpstr>Taxonomy</vt:lpstr>
      <vt:lpstr>PowerPoint Presentation</vt:lpstr>
      <vt:lpstr>Names can change… Leptodactylus fuscus (Schneider)</vt:lpstr>
      <vt:lpstr>PowerPoint Presentation</vt:lpstr>
      <vt:lpstr>PowerPoint Presentation</vt:lpstr>
      <vt:lpstr>PowerPoint Presentation</vt:lpstr>
      <vt:lpstr>Taxonomy as a source of data</vt:lpstr>
      <vt:lpstr>PowerPoint Presentation</vt:lpstr>
      <vt:lpstr>PowerPoint Presentation</vt:lpstr>
      <vt:lpstr>“Dark taxa”</vt:lpstr>
      <vt:lpstr>Classification</vt:lpstr>
      <vt:lpstr>PowerPoint Presentation</vt:lpstr>
      <vt:lpstr>PowerPoint Presentation</vt:lpstr>
      <vt:lpstr>PowerPoint Presentation</vt:lpstr>
      <vt:lpstr>Taxonomy</vt:lpstr>
      <vt:lpstr>Phylogeny</vt:lpstr>
      <vt:lpstr>PowerPoint Presentation</vt:lpstr>
      <vt:lpstr>Rate of growth of phylogenetic knowledge</vt:lpstr>
      <vt:lpstr>PowerPoint Presentation</vt:lpstr>
      <vt:lpstr>PowerPoint Presentation</vt:lpstr>
      <vt:lpstr>PowerPoint Presentation</vt:lpstr>
      <vt:lpstr>Phylogeny</vt:lpstr>
      <vt:lpstr>Data mining</vt:lpstr>
      <vt:lpstr>PowerPoint Presentation</vt:lpstr>
      <vt:lpstr>Text mining</vt:lpstr>
      <vt:lpstr>PowerPoint Presentation</vt:lpstr>
      <vt:lpstr>PowerPoint Presentation</vt:lpstr>
      <vt:lpstr>PowerPoint Presentation</vt:lpstr>
      <vt:lpstr>Data mining</vt:lpstr>
      <vt:lpstr>The End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Roderic Page</dc:creator>
  <cp:lastModifiedBy>Roderic Page</cp:lastModifiedBy>
  <cp:revision>20</cp:revision>
  <dcterms:created xsi:type="dcterms:W3CDTF">2013-01-23T12:14:05Z</dcterms:created>
  <dcterms:modified xsi:type="dcterms:W3CDTF">2018-01-24T10:46:22Z</dcterms:modified>
</cp:coreProperties>
</file>